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3" r:id="rId1"/>
  </p:sldMasterIdLst>
  <p:notesMasterIdLst>
    <p:notesMasterId r:id="rId42"/>
  </p:notesMasterIdLst>
  <p:handoutMasterIdLst>
    <p:handoutMasterId r:id="rId43"/>
  </p:handoutMasterIdLst>
  <p:sldIdLst>
    <p:sldId id="560" r:id="rId2"/>
    <p:sldId id="512" r:id="rId3"/>
    <p:sldId id="513" r:id="rId4"/>
    <p:sldId id="356" r:id="rId5"/>
    <p:sldId id="466" r:id="rId6"/>
    <p:sldId id="468" r:id="rId7"/>
    <p:sldId id="483" r:id="rId8"/>
    <p:sldId id="484" r:id="rId9"/>
    <p:sldId id="485" r:id="rId10"/>
    <p:sldId id="486" r:id="rId11"/>
    <p:sldId id="514" r:id="rId12"/>
    <p:sldId id="562" r:id="rId13"/>
    <p:sldId id="373" r:id="rId14"/>
    <p:sldId id="374" r:id="rId15"/>
    <p:sldId id="472" r:id="rId16"/>
    <p:sldId id="475" r:id="rId17"/>
    <p:sldId id="559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463" r:id="rId27"/>
    <p:sldId id="434" r:id="rId28"/>
    <p:sldId id="437" r:id="rId29"/>
    <p:sldId id="436" r:id="rId30"/>
    <p:sldId id="438" r:id="rId31"/>
    <p:sldId id="563" r:id="rId32"/>
    <p:sldId id="448" r:id="rId33"/>
    <p:sldId id="480" r:id="rId34"/>
    <p:sldId id="508" r:id="rId35"/>
    <p:sldId id="557" r:id="rId36"/>
    <p:sldId id="426" r:id="rId37"/>
    <p:sldId id="555" r:id="rId38"/>
    <p:sldId id="558" r:id="rId39"/>
    <p:sldId id="556" r:id="rId40"/>
    <p:sldId id="561" r:id="rId41"/>
  </p:sldIdLst>
  <p:sldSz cx="9144000" cy="6858000" type="screen4x3"/>
  <p:notesSz cx="6797675" cy="9928225"/>
  <p:custShowLst>
    <p:custShow name="Perfil de la Compañia" id="0">
      <p:sldLst/>
    </p:custShow>
    <p:custShow name="Oreientación y Cadena de Valor" id="1">
      <p:sldLst/>
    </p:custShow>
    <p:custShow name="Descripción de productos" id="2">
      <p:sldLst/>
    </p:custShow>
    <p:custShow name="Investigación de Mercados" id="3">
      <p:sldLst/>
    </p:custShow>
    <p:custShow name="GainSmarts" id="4">
      <p:sldLst/>
    </p:custShow>
    <p:custShow name="ProfitSmarts" id="5">
      <p:sldLst/>
    </p:custShow>
    <p:custShow name="ServiceSmarts" id="6">
      <p:sldLst/>
    </p:custShow>
    <p:custShow name="Productos MarketSmarts" id="7">
      <p:sldLst/>
    </p:custShow>
    <p:custShow name="MarketXpert" id="8">
      <p:sldLst/>
    </p:custShow>
    <p:custShow name="Introducción" id="9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990033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7"/>
    <a:srgbClr val="FFE6CC"/>
    <a:srgbClr val="FFF9EB"/>
    <a:srgbClr val="FECA48"/>
    <a:srgbClr val="C1E4FF"/>
    <a:srgbClr val="D9EFFF"/>
    <a:srgbClr val="47B0FF"/>
    <a:srgbClr val="CCECFF"/>
    <a:srgbClr val="F9E7E7"/>
    <a:srgbClr val="F0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5" autoAdjust="0"/>
    <p:restoredTop sz="86437" autoAdjust="0"/>
  </p:normalViewPr>
  <p:slideViewPr>
    <p:cSldViewPr>
      <p:cViewPr>
        <p:scale>
          <a:sx n="76" d="100"/>
          <a:sy n="76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SERVIDOR2\comunes\B.%20ESTUDIOS%202014\FGEE\COMERCIO%20INTERIOR%202013\3.%20Informe%20PPT\Datos%20para%20PP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Títulos en catálogo (2009-2013)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Evolución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PPT'!$B$24:$B$28</c:f>
              <c:numCache>
                <c:formatCode>General</c:formatCode>
                <c:ptCount val="5"/>
                <c:pt idx="0" formatCode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PPT'!$F$24:$F$28</c:f>
              <c:numCache>
                <c:formatCode>0.0</c:formatCode>
                <c:ptCount val="5"/>
                <c:pt idx="0">
                  <c:v>100</c:v>
                </c:pt>
                <c:pt idx="1">
                  <c:v>106.09178165127058</c:v>
                </c:pt>
                <c:pt idx="2">
                  <c:v>112.11741511936523</c:v>
                </c:pt>
                <c:pt idx="3">
                  <c:v>118.33251025925233</c:v>
                </c:pt>
                <c:pt idx="4">
                  <c:v>126.39950158741178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95488"/>
        <c:axId val="71103616"/>
      </c:lineChart>
      <c:catAx>
        <c:axId val="692954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103616"/>
        <c:crosses val="autoZero"/>
        <c:auto val="1"/>
        <c:lblAlgn val="ctr"/>
        <c:lblOffset val="100"/>
        <c:noMultiLvlLbl val="0"/>
      </c:catAx>
      <c:valAx>
        <c:axId val="71103616"/>
        <c:scaling>
          <c:orientation val="minMax"/>
          <c:max val="150"/>
          <c:min val="7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69295488"/>
        <c:crosses val="autoZero"/>
        <c:crossBetween val="between"/>
        <c:majorUnit val="15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8733752858055078"/>
          <c:y val="0.31028313130432261"/>
          <c:w val="0.43721618412896962"/>
          <c:h val="0.6787037440772070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Según el gremio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2761560025242645E-3"/>
                  <c:y val="0.207661114502485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9053063853773"/>
                      <c:h val="0.131564852765907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8241142135924512E-2"/>
                  <c:y val="2.95692712421150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9035929567784"/>
                      <c:h val="0.131564852765907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3080107936638721"/>
                  <c:y val="8.76791372343827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161022495538531"/>
                  <c:y val="1.84587657335542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040408825936"/>
                      <c:h val="0.1315648527659079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9727518037815277E-2"/>
                  <c:y val="-7.38350629342170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1255163693290663"/>
                  <c:y val="-5.99909886340513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2497373679111"/>
                      <c:h val="0.1315648527659079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29727518037815276"/>
                  <c:y val="1.38440743001656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1679534546653"/>
                      <c:h val="0.13156485276590796"/>
                    </c:manualLayout>
                  </c15:layout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Madrid</c:v>
                </c:pt>
                <c:pt idx="1">
                  <c:v>Cataluña</c:v>
                </c:pt>
                <c:pt idx="2">
                  <c:v>Euskadi</c:v>
                </c:pt>
                <c:pt idx="3">
                  <c:v>Andalucía</c:v>
                </c:pt>
                <c:pt idx="4">
                  <c:v>Galicia</c:v>
                </c:pt>
                <c:pt idx="5">
                  <c:v>Valencia</c:v>
                </c:pt>
                <c:pt idx="6">
                  <c:v>Castilla y León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43.6</c:v>
                </c:pt>
                <c:pt idx="1">
                  <c:v>48.3</c:v>
                </c:pt>
                <c:pt idx="2">
                  <c:v>2.5</c:v>
                </c:pt>
                <c:pt idx="3">
                  <c:v>1.9</c:v>
                </c:pt>
                <c:pt idx="4">
                  <c:v>1.1000000000000001</c:v>
                </c:pt>
                <c:pt idx="5">
                  <c:v>1.2</c:v>
                </c:pt>
                <c:pt idx="6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7185127578417E-2"/>
          <c:y val="9.7643378702540265E-2"/>
          <c:w val="0.96766562974484316"/>
          <c:h val="0.69235482000228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Literatura</c:v>
                </c:pt>
                <c:pt idx="1">
                  <c:v>Infantil y juvenil</c:v>
                </c:pt>
                <c:pt idx="2">
                  <c:v>Texto no universitario</c:v>
                </c:pt>
                <c:pt idx="3">
                  <c:v>Científico  técnico y universitario</c:v>
                </c:pt>
                <c:pt idx="4">
                  <c:v>Total Ciencias sociales y Humanidades</c:v>
                </c:pt>
                <c:pt idx="5">
                  <c:v>Libros prácticos</c:v>
                </c:pt>
                <c:pt idx="6">
                  <c:v>Divulgación general</c:v>
                </c:pt>
                <c:pt idx="7">
                  <c:v>Diccionarios y enciclopedias</c:v>
                </c:pt>
                <c:pt idx="8">
                  <c:v>Cómics</c:v>
                </c:pt>
                <c:pt idx="9">
                  <c:v>Otros</c:v>
                </c:pt>
              </c:strCache>
            </c:strRef>
          </c:cat>
          <c:val>
            <c:numRef>
              <c:f>Hoja1!$B$2:$B$11</c:f>
              <c:numCache>
                <c:formatCode>0.00</c:formatCode>
                <c:ptCount val="10"/>
                <c:pt idx="0">
                  <c:v>550.83098400000006</c:v>
                </c:pt>
                <c:pt idx="1">
                  <c:v>338.21083099999998</c:v>
                </c:pt>
                <c:pt idx="2">
                  <c:v>867.41463799999997</c:v>
                </c:pt>
                <c:pt idx="3">
                  <c:v>133.66547499999999</c:v>
                </c:pt>
                <c:pt idx="4">
                  <c:v>316.43282500000004</c:v>
                </c:pt>
                <c:pt idx="5">
                  <c:v>148.866534</c:v>
                </c:pt>
                <c:pt idx="6">
                  <c:v>212.26881399999999</c:v>
                </c:pt>
                <c:pt idx="7">
                  <c:v>64.548378999999997</c:v>
                </c:pt>
                <c:pt idx="8">
                  <c:v>94.402450000000002</c:v>
                </c:pt>
                <c:pt idx="9">
                  <c:v>45.994480000000003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Literatura</c:v>
                </c:pt>
                <c:pt idx="1">
                  <c:v>Infantil y juvenil</c:v>
                </c:pt>
                <c:pt idx="2">
                  <c:v>Texto no universitario</c:v>
                </c:pt>
                <c:pt idx="3">
                  <c:v>Científico  técnico y universitario</c:v>
                </c:pt>
                <c:pt idx="4">
                  <c:v>Total Ciencias sociales y Humanidades</c:v>
                </c:pt>
                <c:pt idx="5">
                  <c:v>Libros prácticos</c:v>
                </c:pt>
                <c:pt idx="6">
                  <c:v>Divulgación general</c:v>
                </c:pt>
                <c:pt idx="7">
                  <c:v>Diccionarios y enciclopedias</c:v>
                </c:pt>
                <c:pt idx="8">
                  <c:v>Cómics</c:v>
                </c:pt>
                <c:pt idx="9">
                  <c:v>Otros</c:v>
                </c:pt>
              </c:strCache>
            </c:strRef>
          </c:cat>
          <c:val>
            <c:numRef>
              <c:f>Hoja1!$C$2:$C$11</c:f>
              <c:numCache>
                <c:formatCode>0.00</c:formatCode>
                <c:ptCount val="10"/>
                <c:pt idx="0">
                  <c:v>566.02551699999992</c:v>
                </c:pt>
                <c:pt idx="1">
                  <c:v>296.25137099999995</c:v>
                </c:pt>
                <c:pt idx="2">
                  <c:v>803.18077099999994</c:v>
                </c:pt>
                <c:pt idx="3">
                  <c:v>91.522785999999996</c:v>
                </c:pt>
                <c:pt idx="4">
                  <c:v>269.04386999999997</c:v>
                </c:pt>
                <c:pt idx="5">
                  <c:v>140.20836400000002</c:v>
                </c:pt>
                <c:pt idx="6">
                  <c:v>162.11654300000001</c:v>
                </c:pt>
                <c:pt idx="7">
                  <c:v>45.704903999999999</c:v>
                </c:pt>
                <c:pt idx="8">
                  <c:v>55.157156999999998</c:v>
                </c:pt>
                <c:pt idx="9">
                  <c:v>42.276746000000003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Literatura</c:v>
                </c:pt>
                <c:pt idx="1">
                  <c:v>Infantil y juvenil</c:v>
                </c:pt>
                <c:pt idx="2">
                  <c:v>Texto no universitario</c:v>
                </c:pt>
                <c:pt idx="3">
                  <c:v>Científico  técnico y universitario</c:v>
                </c:pt>
                <c:pt idx="4">
                  <c:v>Total Ciencias sociales y Humanidades</c:v>
                </c:pt>
                <c:pt idx="5">
                  <c:v>Libros prácticos</c:v>
                </c:pt>
                <c:pt idx="6">
                  <c:v>Divulgación general</c:v>
                </c:pt>
                <c:pt idx="7">
                  <c:v>Diccionarios y enciclopedias</c:v>
                </c:pt>
                <c:pt idx="8">
                  <c:v>Cómics</c:v>
                </c:pt>
                <c:pt idx="9">
                  <c:v>Otros</c:v>
                </c:pt>
              </c:strCache>
            </c:strRef>
          </c:cat>
          <c:val>
            <c:numRef>
              <c:f>Hoja1!$D$2:$D$11</c:f>
              <c:numCache>
                <c:formatCode>0.00</c:formatCode>
                <c:ptCount val="10"/>
                <c:pt idx="0">
                  <c:v>468.80690500000003</c:v>
                </c:pt>
                <c:pt idx="1">
                  <c:v>267.275961</c:v>
                </c:pt>
                <c:pt idx="2">
                  <c:v>726.288456</c:v>
                </c:pt>
                <c:pt idx="3">
                  <c:v>70.061941000000004</c:v>
                </c:pt>
                <c:pt idx="4" formatCode="0.0">
                  <c:v>230.33349299999998</c:v>
                </c:pt>
                <c:pt idx="5" formatCode="0.0">
                  <c:v>141.77968299999998</c:v>
                </c:pt>
                <c:pt idx="6" formatCode="0.0">
                  <c:v>149.188581</c:v>
                </c:pt>
                <c:pt idx="7" formatCode="0.0">
                  <c:v>45.605561999999999</c:v>
                </c:pt>
                <c:pt idx="8" formatCode="0.0">
                  <c:v>53.544012000000002</c:v>
                </c:pt>
                <c:pt idx="9" formatCode="0.0">
                  <c:v>29.088369999999998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904512"/>
        <c:axId val="97906048"/>
      </c:barChart>
      <c:catAx>
        <c:axId val="979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97906048"/>
        <c:crosses val="autoZero"/>
        <c:auto val="1"/>
        <c:lblAlgn val="ctr"/>
        <c:lblOffset val="100"/>
        <c:noMultiLvlLbl val="0"/>
      </c:catAx>
      <c:valAx>
        <c:axId val="97906048"/>
        <c:scaling>
          <c:orientation val="minMax"/>
          <c:max val="1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9790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40627430285525"/>
          <c:y val="4.1418307086614092E-2"/>
          <c:w val="0.30889912694885752"/>
          <c:h val="5.508799985941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b="0"/>
              <a:t>Infantil</a:t>
            </a:r>
            <a:r>
              <a:rPr lang="es-ES_tradnl" b="0" baseline="0"/>
              <a:t> y juvenil</a:t>
            </a:r>
            <a:endParaRPr lang="es-ES_tradnl" b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canales)'!$J$404:$N$404</c:f>
              <c:numCache>
                <c:formatCode>0.0</c:formatCode>
                <c:ptCount val="5"/>
                <c:pt idx="0">
                  <c:v>100</c:v>
                </c:pt>
                <c:pt idx="1">
                  <c:v>100.00854795758525</c:v>
                </c:pt>
                <c:pt idx="2">
                  <c:v>96.501727288769459</c:v>
                </c:pt>
                <c:pt idx="3">
                  <c:v>84.529430735960247</c:v>
                </c:pt>
                <c:pt idx="4">
                  <c:v>76.261874355129038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52192"/>
        <c:axId val="97753728"/>
      </c:lineChart>
      <c:catAx>
        <c:axId val="977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753728"/>
        <c:crosses val="autoZero"/>
        <c:auto val="1"/>
        <c:lblAlgn val="ctr"/>
        <c:lblOffset val="100"/>
        <c:noMultiLvlLbl val="0"/>
      </c:catAx>
      <c:valAx>
        <c:axId val="97753728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9775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b="0"/>
              <a:t>Literatura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canales)'!$J$392:$N$392</c:f>
              <c:numCache>
                <c:formatCode>0.0</c:formatCode>
                <c:ptCount val="5"/>
                <c:pt idx="0">
                  <c:v>100</c:v>
                </c:pt>
                <c:pt idx="1">
                  <c:v>90.245321199420587</c:v>
                </c:pt>
                <c:pt idx="2">
                  <c:v>77.226399598988976</c:v>
                </c:pt>
                <c:pt idx="3">
                  <c:v>79.356670246905196</c:v>
                </c:pt>
                <c:pt idx="4">
                  <c:v>65.726639263079761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26336"/>
        <c:axId val="109728128"/>
      </c:lineChart>
      <c:catAx>
        <c:axId val="1097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728128"/>
        <c:crosses val="autoZero"/>
        <c:auto val="1"/>
        <c:lblAlgn val="ctr"/>
        <c:lblOffset val="100"/>
        <c:noMultiLvlLbl val="0"/>
      </c:catAx>
      <c:valAx>
        <c:axId val="109728128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097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Diccionarios</a:t>
            </a:r>
            <a:r>
              <a:rPr lang="en-US" b="0" baseline="0"/>
              <a:t> y enciclopedias</a:t>
            </a:r>
            <a:endParaRPr lang="en-US" b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canales)'!$J$419:$N$419</c:f>
              <c:numCache>
                <c:formatCode>0.0</c:formatCode>
                <c:ptCount val="5"/>
                <c:pt idx="0">
                  <c:v>100</c:v>
                </c:pt>
                <c:pt idx="1">
                  <c:v>75.335795830721409</c:v>
                </c:pt>
                <c:pt idx="2">
                  <c:v>55.900943405888228</c:v>
                </c:pt>
                <c:pt idx="3">
                  <c:v>39.581896423387398</c:v>
                </c:pt>
                <c:pt idx="4">
                  <c:v>39.495863100694237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51296"/>
        <c:axId val="98972416"/>
      </c:lineChart>
      <c:catAx>
        <c:axId val="1097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972416"/>
        <c:crosses val="autoZero"/>
        <c:auto val="1"/>
        <c:lblAlgn val="ctr"/>
        <c:lblOffset val="100"/>
        <c:noMultiLvlLbl val="0"/>
      </c:catAx>
      <c:valAx>
        <c:axId val="98972416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0975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Texto no universitario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canales)'!$J$405:$N$405</c:f>
              <c:numCache>
                <c:formatCode>0.0</c:formatCode>
                <c:ptCount val="5"/>
                <c:pt idx="0">
                  <c:v>100</c:v>
                </c:pt>
                <c:pt idx="1">
                  <c:v>96.816235378874879</c:v>
                </c:pt>
                <c:pt idx="2">
                  <c:v>102.71905526311656</c:v>
                </c:pt>
                <c:pt idx="3">
                  <c:v>95.112494519168536</c:v>
                </c:pt>
                <c:pt idx="4">
                  <c:v>86.006923079879584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92896"/>
        <c:axId val="98994432"/>
      </c:lineChart>
      <c:catAx>
        <c:axId val="989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994432"/>
        <c:crosses val="autoZero"/>
        <c:auto val="1"/>
        <c:lblAlgn val="ctr"/>
        <c:lblOffset val="100"/>
        <c:noMultiLvlLbl val="0"/>
      </c:catAx>
      <c:valAx>
        <c:axId val="98994432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989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Científico técnico y universitario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canales)'!$J$412:$N$412</c:f>
              <c:numCache>
                <c:formatCode>0.0</c:formatCode>
                <c:ptCount val="5"/>
                <c:pt idx="0">
                  <c:v>100</c:v>
                </c:pt>
                <c:pt idx="1">
                  <c:v>99.225665394333092</c:v>
                </c:pt>
                <c:pt idx="2">
                  <c:v>86.253428759515003</c:v>
                </c:pt>
                <c:pt idx="3">
                  <c:v>59.059036016019384</c:v>
                </c:pt>
                <c:pt idx="4">
                  <c:v>45.21049760079665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73120"/>
        <c:axId val="99174656"/>
      </c:lineChart>
      <c:catAx>
        <c:axId val="991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174656"/>
        <c:crosses val="autoZero"/>
        <c:auto val="1"/>
        <c:lblAlgn val="ctr"/>
        <c:lblOffset val="100"/>
        <c:noMultiLvlLbl val="0"/>
      </c:catAx>
      <c:valAx>
        <c:axId val="99174656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9917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Ciencias sociales y humanidades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/>
              <a:t>(Derecho y Religión incluidas)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canales)'!$J$413:$N$413</c:f>
              <c:numCache>
                <c:formatCode>0.0</c:formatCode>
                <c:ptCount val="5"/>
                <c:pt idx="0">
                  <c:v>100</c:v>
                </c:pt>
                <c:pt idx="1">
                  <c:v>97.912738089328883</c:v>
                </c:pt>
                <c:pt idx="2">
                  <c:v>92.848911415356056</c:v>
                </c:pt>
                <c:pt idx="3">
                  <c:v>78.94386573982824</c:v>
                </c:pt>
                <c:pt idx="4">
                  <c:v>67.585321110559661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03328"/>
        <c:axId val="99225600"/>
      </c:lineChart>
      <c:catAx>
        <c:axId val="992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225600"/>
        <c:crosses val="autoZero"/>
        <c:auto val="1"/>
        <c:lblAlgn val="ctr"/>
        <c:lblOffset val="100"/>
        <c:noMultiLvlLbl val="0"/>
      </c:catAx>
      <c:valAx>
        <c:axId val="99225600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992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Divulgación general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canales)'!$J$418:$N$418</c:f>
              <c:numCache>
                <c:formatCode>0.0</c:formatCode>
                <c:ptCount val="5"/>
                <c:pt idx="0">
                  <c:v>100</c:v>
                </c:pt>
                <c:pt idx="1">
                  <c:v>87.987905990362563</c:v>
                </c:pt>
                <c:pt idx="2">
                  <c:v>77.417193801537849</c:v>
                </c:pt>
                <c:pt idx="3">
                  <c:v>59.126009098380052</c:v>
                </c:pt>
                <c:pt idx="4">
                  <c:v>54.411013424955712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72960"/>
        <c:axId val="99278848"/>
      </c:lineChart>
      <c:catAx>
        <c:axId val="992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278848"/>
        <c:crosses val="autoZero"/>
        <c:auto val="1"/>
        <c:lblAlgn val="ctr"/>
        <c:lblOffset val="100"/>
        <c:noMultiLvlLbl val="0"/>
      </c:catAx>
      <c:valAx>
        <c:axId val="99278848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9927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Libros prácticos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canales)'!$J$417:$N$417</c:f>
              <c:numCache>
                <c:formatCode>0.0</c:formatCode>
                <c:ptCount val="5"/>
                <c:pt idx="0">
                  <c:v>100</c:v>
                </c:pt>
                <c:pt idx="1">
                  <c:v>78.032495237371677</c:v>
                </c:pt>
                <c:pt idx="2">
                  <c:v>91.986421933069423</c:v>
                </c:pt>
                <c:pt idx="3">
                  <c:v>86.636434549147097</c:v>
                </c:pt>
                <c:pt idx="4">
                  <c:v>87.607371459154322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93280"/>
        <c:axId val="109794816"/>
      </c:lineChart>
      <c:catAx>
        <c:axId val="10979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794816"/>
        <c:crosses val="autoZero"/>
        <c:auto val="1"/>
        <c:lblAlgn val="ctr"/>
        <c:lblOffset val="100"/>
        <c:noMultiLvlLbl val="0"/>
      </c:catAx>
      <c:valAx>
        <c:axId val="109794816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0979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Títulos editados (2009-2013)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Evolución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PPT'!$B$39:$B$43</c:f>
              <c:numCache>
                <c:formatCode>General</c:formatCode>
                <c:ptCount val="5"/>
                <c:pt idx="0" formatCode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PPT'!$F$39:$F$43</c:f>
              <c:numCache>
                <c:formatCode>0.0</c:formatCode>
                <c:ptCount val="5"/>
                <c:pt idx="0">
                  <c:v>100</c:v>
                </c:pt>
                <c:pt idx="1">
                  <c:v>104.76220968376855</c:v>
                </c:pt>
                <c:pt idx="2">
                  <c:v>109.24780113074446</c:v>
                </c:pt>
                <c:pt idx="3">
                  <c:v>103.89060228316494</c:v>
                </c:pt>
                <c:pt idx="4">
                  <c:v>100.29442067970082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91424"/>
        <c:axId val="47997312"/>
      </c:lineChart>
      <c:catAx>
        <c:axId val="47991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997312"/>
        <c:crosses val="autoZero"/>
        <c:auto val="1"/>
        <c:lblAlgn val="ctr"/>
        <c:lblOffset val="100"/>
        <c:noMultiLvlLbl val="0"/>
      </c:catAx>
      <c:valAx>
        <c:axId val="47997312"/>
        <c:scaling>
          <c:orientation val="minMax"/>
          <c:max val="130"/>
          <c:min val="8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7991424"/>
        <c:crosses val="autoZero"/>
        <c:crossBetween val="between"/>
        <c:majorUnit val="15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Cómics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canales)'!$J$389:$N$389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canales)'!$J$420:$N$420</c:f>
              <c:numCache>
                <c:formatCode>0.0</c:formatCode>
                <c:ptCount val="5"/>
                <c:pt idx="0">
                  <c:v>100</c:v>
                </c:pt>
                <c:pt idx="1">
                  <c:v>107.47133957343611</c:v>
                </c:pt>
                <c:pt idx="2">
                  <c:v>119.04138247629214</c:v>
                </c:pt>
                <c:pt idx="3">
                  <c:v>69.553112474749284</c:v>
                </c:pt>
                <c:pt idx="4">
                  <c:v>67.5189384577114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35776"/>
        <c:axId val="109837312"/>
      </c:lineChart>
      <c:catAx>
        <c:axId val="1098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837312"/>
        <c:crosses val="autoZero"/>
        <c:auto val="1"/>
        <c:lblAlgn val="ctr"/>
        <c:lblOffset val="100"/>
        <c:noMultiLvlLbl val="0"/>
      </c:catAx>
      <c:valAx>
        <c:axId val="109837312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0983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canales)'!$B$564</c:f>
              <c:strCache>
                <c:ptCount val="1"/>
                <c:pt idx="0">
                  <c:v>Quioscos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canales)'!$D$564:$H$564</c:f>
              <c:numCache>
                <c:formatCode>#,##0.0</c:formatCode>
                <c:ptCount val="5"/>
                <c:pt idx="0">
                  <c:v>100</c:v>
                </c:pt>
                <c:pt idx="1">
                  <c:v>74.730182650922643</c:v>
                </c:pt>
                <c:pt idx="2">
                  <c:v>52.166850889219873</c:v>
                </c:pt>
                <c:pt idx="3">
                  <c:v>41.537973378506706</c:v>
                </c:pt>
                <c:pt idx="4">
                  <c:v>32.706307855318272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58752"/>
        <c:axId val="112468736"/>
      </c:lineChart>
      <c:catAx>
        <c:axId val="1124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468736"/>
        <c:crosses val="autoZero"/>
        <c:auto val="1"/>
        <c:lblAlgn val="ctr"/>
        <c:lblOffset val="100"/>
        <c:noMultiLvlLbl val="0"/>
      </c:catAx>
      <c:valAx>
        <c:axId val="112468736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245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Hipermercados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canales)'!$B$563</c:f>
              <c:strCache>
                <c:ptCount val="1"/>
                <c:pt idx="0">
                  <c:v>Hipermercados (2)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canales)'!$D$563:$H$563</c:f>
              <c:numCache>
                <c:formatCode>#,##0.0</c:formatCode>
                <c:ptCount val="5"/>
                <c:pt idx="0">
                  <c:v>100</c:v>
                </c:pt>
                <c:pt idx="1">
                  <c:v>88.925376924146462</c:v>
                </c:pt>
                <c:pt idx="2">
                  <c:v>84.006473809812476</c:v>
                </c:pt>
                <c:pt idx="3">
                  <c:v>75.807258192300779</c:v>
                </c:pt>
                <c:pt idx="4">
                  <c:v>63.953386466311315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01504"/>
        <c:axId val="112503040"/>
      </c:lineChart>
      <c:catAx>
        <c:axId val="1125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503040"/>
        <c:crosses val="autoZero"/>
        <c:auto val="1"/>
        <c:lblAlgn val="ctr"/>
        <c:lblOffset val="100"/>
        <c:noMultiLvlLbl val="0"/>
      </c:catAx>
      <c:valAx>
        <c:axId val="112503040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250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Cadenas de librerías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canales)'!$B$562</c:f>
              <c:strCache>
                <c:ptCount val="1"/>
                <c:pt idx="0">
                  <c:v>Cadenas de librerías (1)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canales)'!$D$562:$H$562</c:f>
              <c:numCache>
                <c:formatCode>#,##0.0</c:formatCode>
                <c:ptCount val="5"/>
                <c:pt idx="0">
                  <c:v>100</c:v>
                </c:pt>
                <c:pt idx="1">
                  <c:v>95.931177210172507</c:v>
                </c:pt>
                <c:pt idx="2">
                  <c:v>97.670512195356523</c:v>
                </c:pt>
                <c:pt idx="3">
                  <c:v>86.031025036954915</c:v>
                </c:pt>
                <c:pt idx="4">
                  <c:v>71.996604635108781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23520"/>
        <c:axId val="112791552"/>
      </c:lineChart>
      <c:catAx>
        <c:axId val="1125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791552"/>
        <c:crosses val="autoZero"/>
        <c:auto val="1"/>
        <c:lblAlgn val="ctr"/>
        <c:lblOffset val="100"/>
        <c:noMultiLvlLbl val="0"/>
      </c:catAx>
      <c:valAx>
        <c:axId val="112791552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252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canales)'!$B$561</c:f>
              <c:strCache>
                <c:ptCount val="1"/>
                <c:pt idx="0">
                  <c:v>Librerías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canales)'!$D$561:$H$561</c:f>
              <c:numCache>
                <c:formatCode>#,##0.0</c:formatCode>
                <c:ptCount val="5"/>
                <c:pt idx="0">
                  <c:v>100</c:v>
                </c:pt>
                <c:pt idx="1">
                  <c:v>97.186308105189411</c:v>
                </c:pt>
                <c:pt idx="2">
                  <c:v>99.840681998580848</c:v>
                </c:pt>
                <c:pt idx="3">
                  <c:v>87.322084717291091</c:v>
                </c:pt>
                <c:pt idx="4">
                  <c:v>75.031658015654983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28416"/>
        <c:axId val="112829952"/>
      </c:lineChart>
      <c:catAx>
        <c:axId val="1128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829952"/>
        <c:crosses val="autoZero"/>
        <c:auto val="1"/>
        <c:lblAlgn val="ctr"/>
        <c:lblOffset val="100"/>
        <c:noMultiLvlLbl val="0"/>
      </c:catAx>
      <c:valAx>
        <c:axId val="112829952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282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canales)'!$B$577</c:f>
              <c:strCache>
                <c:ptCount val="1"/>
                <c:pt idx="0">
                  <c:v>Librerías + Cadena de librerías + Hipermercados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canales)'!$D$577:$H$577</c:f>
              <c:numCache>
                <c:formatCode>#,##0.0</c:formatCode>
                <c:ptCount val="5"/>
                <c:pt idx="0">
                  <c:v>100</c:v>
                </c:pt>
                <c:pt idx="1">
                  <c:v>95.420760150069654</c:v>
                </c:pt>
                <c:pt idx="2">
                  <c:v>96.518415607315106</c:v>
                </c:pt>
                <c:pt idx="3">
                  <c:v>84.981477019968082</c:v>
                </c:pt>
                <c:pt idx="4">
                  <c:v>72.309035521820704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63104"/>
        <c:axId val="114464640"/>
      </c:lineChart>
      <c:catAx>
        <c:axId val="11446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464640"/>
        <c:crosses val="autoZero"/>
        <c:auto val="1"/>
        <c:lblAlgn val="ctr"/>
        <c:lblOffset val="100"/>
        <c:noMultiLvlLbl val="0"/>
      </c:catAx>
      <c:valAx>
        <c:axId val="114464640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446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canales)'!$B$570</c:f>
              <c:strCache>
                <c:ptCount val="1"/>
                <c:pt idx="0">
                  <c:v>Clubs del libro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canales)'!$D$570:$H$570</c:f>
              <c:numCache>
                <c:formatCode>#,##0.0</c:formatCode>
                <c:ptCount val="5"/>
                <c:pt idx="0">
                  <c:v>100</c:v>
                </c:pt>
                <c:pt idx="1">
                  <c:v>93.346724758403766</c:v>
                </c:pt>
                <c:pt idx="2">
                  <c:v>78.610603239367194</c:v>
                </c:pt>
                <c:pt idx="3">
                  <c:v>72.037137497709494</c:v>
                </c:pt>
                <c:pt idx="4">
                  <c:v>60.482253066380743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90368"/>
        <c:axId val="114234880"/>
      </c:lineChart>
      <c:catAx>
        <c:axId val="1144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234880"/>
        <c:crosses val="autoZero"/>
        <c:auto val="1"/>
        <c:lblAlgn val="ctr"/>
        <c:lblOffset val="100"/>
        <c:noMultiLvlLbl val="0"/>
      </c:catAx>
      <c:valAx>
        <c:axId val="114234880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449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canales)'!$B$569</c:f>
              <c:strCache>
                <c:ptCount val="1"/>
                <c:pt idx="0">
                  <c:v>Correo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canales)'!$D$569:$H$569</c:f>
              <c:numCache>
                <c:formatCode>#,##0.0</c:formatCode>
                <c:ptCount val="5"/>
                <c:pt idx="0">
                  <c:v>100</c:v>
                </c:pt>
                <c:pt idx="1">
                  <c:v>63.816124342268196</c:v>
                </c:pt>
                <c:pt idx="2">
                  <c:v>37.261683793891798</c:v>
                </c:pt>
                <c:pt idx="3">
                  <c:v>30.765503836690357</c:v>
                </c:pt>
                <c:pt idx="4">
                  <c:v>25.000770841743748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71744"/>
        <c:axId val="114273280"/>
      </c:lineChart>
      <c:catAx>
        <c:axId val="1142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273280"/>
        <c:crosses val="autoZero"/>
        <c:auto val="1"/>
        <c:lblAlgn val="ctr"/>
        <c:lblOffset val="100"/>
        <c:noMultiLvlLbl val="0"/>
      </c:catAx>
      <c:valAx>
        <c:axId val="114273280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427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canales)'!$B$578</c:f>
              <c:strCache>
                <c:ptCount val="1"/>
                <c:pt idx="0">
                  <c:v>Venta a crédito + Teléfono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canales)'!$D$578:$H$578</c:f>
              <c:numCache>
                <c:formatCode>#,##0.0</c:formatCode>
                <c:ptCount val="5"/>
                <c:pt idx="0">
                  <c:v>100</c:v>
                </c:pt>
                <c:pt idx="1">
                  <c:v>83.736030411042151</c:v>
                </c:pt>
                <c:pt idx="2">
                  <c:v>70.534509996264617</c:v>
                </c:pt>
                <c:pt idx="3">
                  <c:v>67.815247061766243</c:v>
                </c:pt>
                <c:pt idx="4">
                  <c:v>58.265402257213154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70880"/>
        <c:axId val="114193152"/>
      </c:lineChart>
      <c:catAx>
        <c:axId val="1141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193152"/>
        <c:crosses val="autoZero"/>
        <c:auto val="1"/>
        <c:lblAlgn val="ctr"/>
        <c:lblOffset val="100"/>
        <c:noMultiLvlLbl val="0"/>
      </c:catAx>
      <c:valAx>
        <c:axId val="114193152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417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canales)'!$B$579</c:f>
              <c:strCache>
                <c:ptCount val="1"/>
                <c:pt idx="0">
                  <c:v>Consumidor final*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canales)'!$D$559:$H$559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 (tras ajuste canales)'!$D$579:$H$579</c:f>
              <c:numCache>
                <c:formatCode>#,##0.0</c:formatCode>
                <c:ptCount val="5"/>
                <c:pt idx="0">
                  <c:v>100</c:v>
                </c:pt>
                <c:pt idx="1">
                  <c:v>90.12692984586198</c:v>
                </c:pt>
                <c:pt idx="2">
                  <c:v>73.055752788376665</c:v>
                </c:pt>
                <c:pt idx="3">
                  <c:v>68.31010607823805</c:v>
                </c:pt>
                <c:pt idx="4">
                  <c:v>60.746693735509673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20032"/>
        <c:axId val="114381568"/>
      </c:lineChart>
      <c:catAx>
        <c:axId val="11422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381568"/>
        <c:crosses val="autoZero"/>
        <c:auto val="1"/>
        <c:lblAlgn val="ctr"/>
        <c:lblOffset val="100"/>
        <c:noMultiLvlLbl val="0"/>
      </c:catAx>
      <c:valAx>
        <c:axId val="114381568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422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Ejemplares editados (2009-2013)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Evolución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PPT'!$B$54:$B$58</c:f>
              <c:numCache>
                <c:formatCode>General</c:formatCode>
                <c:ptCount val="5"/>
                <c:pt idx="0" formatCode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PPT'!$F$54:$F$58</c:f>
              <c:numCache>
                <c:formatCode>0.0</c:formatCode>
                <c:ptCount val="5"/>
                <c:pt idx="0">
                  <c:v>100</c:v>
                </c:pt>
                <c:pt idx="1">
                  <c:v>91.753086401786561</c:v>
                </c:pt>
                <c:pt idx="2">
                  <c:v>86.850875017518518</c:v>
                </c:pt>
                <c:pt idx="3">
                  <c:v>84.967862981184751</c:v>
                </c:pt>
                <c:pt idx="4">
                  <c:v>74.688196690983034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30080"/>
        <c:axId val="48031616"/>
      </c:lineChart>
      <c:catAx>
        <c:axId val="480300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031616"/>
        <c:crosses val="autoZero"/>
        <c:auto val="1"/>
        <c:lblAlgn val="ctr"/>
        <c:lblOffset val="100"/>
        <c:noMultiLvlLbl val="0"/>
      </c:catAx>
      <c:valAx>
        <c:axId val="48031616"/>
        <c:scaling>
          <c:orientation val="minMax"/>
          <c:max val="120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48030080"/>
        <c:crosses val="autoZero"/>
        <c:crossBetween val="between"/>
        <c:majorUnit val="15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 (tras ajuste canales)'!$B$575</c:f>
              <c:strCache>
                <c:ptCount val="1"/>
                <c:pt idx="0">
                  <c:v>Canales de libro digital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 (tras ajuste canales)'!$E$559:$H$559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'2013 PPT (tras ajuste canales)'!$E$575:$H$575</c:f>
              <c:numCache>
                <c:formatCode>#,##0.0</c:formatCode>
                <c:ptCount val="4"/>
                <c:pt idx="0">
                  <c:v>100</c:v>
                </c:pt>
                <c:pt idx="1">
                  <c:v>102.94614108001532</c:v>
                </c:pt>
                <c:pt idx="2">
                  <c:v>105.32631668534307</c:v>
                </c:pt>
                <c:pt idx="3">
                  <c:v>113.85413977503227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301952"/>
        <c:axId val="114311936"/>
      </c:lineChart>
      <c:catAx>
        <c:axId val="1143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311936"/>
        <c:crosses val="autoZero"/>
        <c:auto val="1"/>
        <c:lblAlgn val="ctr"/>
        <c:lblOffset val="100"/>
        <c:noMultiLvlLbl val="0"/>
      </c:catAx>
      <c:valAx>
        <c:axId val="114311936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430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Facturación total (2009-2013)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Evolución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PPT'!$B$70:$B$74</c:f>
              <c:numCache>
                <c:formatCode>General</c:formatCode>
                <c:ptCount val="5"/>
                <c:pt idx="0" formatCode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PPT'!$F$70:$F$74</c:f>
              <c:numCache>
                <c:formatCode>0.0</c:formatCode>
                <c:ptCount val="5"/>
                <c:pt idx="0">
                  <c:v>100</c:v>
                </c:pt>
                <c:pt idx="1">
                  <c:v>92.964252152612318</c:v>
                </c:pt>
                <c:pt idx="2">
                  <c:v>89.164255372778044</c:v>
                </c:pt>
                <c:pt idx="3">
                  <c:v>79.479757580315407</c:v>
                </c:pt>
                <c:pt idx="4">
                  <c:v>70.169244039466392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59648"/>
        <c:axId val="45661184"/>
      </c:lineChart>
      <c:catAx>
        <c:axId val="456596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661184"/>
        <c:crosses val="autoZero"/>
        <c:auto val="1"/>
        <c:lblAlgn val="ctr"/>
        <c:lblOffset val="100"/>
        <c:noMultiLvlLbl val="0"/>
      </c:catAx>
      <c:valAx>
        <c:axId val="45661184"/>
        <c:scaling>
          <c:orientation val="minMax"/>
          <c:max val="120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45659648"/>
        <c:crosses val="autoZero"/>
        <c:crossBetween val="between"/>
        <c:majorUnit val="15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Ejemplares vendidos (2009-2013)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" sz="1400" b="0" i="0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Evolución</a:t>
            </a:r>
            <a:endParaRPr lang="es-ES_tradnl" sz="1100" b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PPT'!$B$85:$B$89</c:f>
              <c:numCache>
                <c:formatCode>General</c:formatCode>
                <c:ptCount val="5"/>
                <c:pt idx="0" formatCode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PPT'!$F$85:$F$89</c:f>
              <c:numCache>
                <c:formatCode>0.0</c:formatCode>
                <c:ptCount val="5"/>
                <c:pt idx="0">
                  <c:v>100</c:v>
                </c:pt>
                <c:pt idx="1">
                  <c:v>96.624991979707204</c:v>
                </c:pt>
                <c:pt idx="2">
                  <c:v>84.596182810318496</c:v>
                </c:pt>
                <c:pt idx="3">
                  <c:v>72.074005245131787</c:v>
                </c:pt>
                <c:pt idx="4">
                  <c:v>65.126772945714691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73728"/>
        <c:axId val="48079616"/>
      </c:lineChart>
      <c:catAx>
        <c:axId val="480737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079616"/>
        <c:crosses val="autoZero"/>
        <c:auto val="1"/>
        <c:lblAlgn val="ctr"/>
        <c:lblOffset val="100"/>
        <c:noMultiLvlLbl val="0"/>
      </c:catAx>
      <c:valAx>
        <c:axId val="48079616"/>
        <c:scaling>
          <c:orientation val="minMax"/>
          <c:max val="120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48073728"/>
        <c:crosses val="autoZero"/>
        <c:crossBetween val="between"/>
        <c:majorUnit val="15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_tradnl" b="1">
                <a:solidFill>
                  <a:schemeClr val="tx1"/>
                </a:solidFill>
                <a:latin typeface="Calibri" panose="020F0502020204030204" pitchFamily="34" charset="0"/>
              </a:rPr>
              <a:t>Número de títulos editados (x1.000)</a:t>
            </a:r>
            <a:r>
              <a:rPr lang="es-ES_tradnl" b="1" baseline="0">
                <a:solidFill>
                  <a:schemeClr val="tx1"/>
                </a:solidFill>
                <a:latin typeface="Calibri" panose="020F0502020204030204" pitchFamily="34" charset="0"/>
              </a:rPr>
              <a:t> y tirada media por título</a:t>
            </a:r>
            <a:endParaRPr lang="es-ES_tradnl" b="1">
              <a:solidFill>
                <a:schemeClr val="tx1"/>
              </a:solidFill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272036142034773E-2"/>
          <c:y val="0.28282407407407412"/>
          <c:w val="0.85801260704391724"/>
          <c:h val="0.6065740740740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'2013 PPT'!$C$95</c:f>
              <c:strCache>
                <c:ptCount val="1"/>
                <c:pt idx="0">
                  <c:v>Títulos editados (x 1.000)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PPT'!$B$102:$B$106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PPT'!$C$102:$C$106</c:f>
              <c:numCache>
                <c:formatCode>#,##0.00</c:formatCode>
                <c:ptCount val="5"/>
                <c:pt idx="0">
                  <c:v>76.209999999999994</c:v>
                </c:pt>
                <c:pt idx="1">
                  <c:v>79.839280000000002</c:v>
                </c:pt>
                <c:pt idx="2" formatCode="0.00">
                  <c:v>83.257749241740342</c:v>
                </c:pt>
                <c:pt idx="3" formatCode="0.00">
                  <c:v>79.175027999999998</c:v>
                </c:pt>
                <c:pt idx="4" formatCode="0.00">
                  <c:v>76.434377999999995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564736"/>
        <c:axId val="76587008"/>
      </c:barChart>
      <c:lineChart>
        <c:grouping val="standard"/>
        <c:varyColors val="0"/>
        <c:ser>
          <c:idx val="1"/>
          <c:order val="1"/>
          <c:tx>
            <c:strRef>
              <c:f>'2013 PPT'!$E$95</c:f>
              <c:strCache>
                <c:ptCount val="1"/>
                <c:pt idx="0">
                  <c:v>Tirada media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>
                  <a:lumMod val="1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PPT'!$B$102:$B$106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'2013 PPT'!$E$102:$E$106</c:f>
              <c:numCache>
                <c:formatCode>#,##0</c:formatCode>
                <c:ptCount val="5"/>
                <c:pt idx="0">
                  <c:v>4327.9292743734422</c:v>
                </c:pt>
                <c:pt idx="1">
                  <c:v>3790.4972589933172</c:v>
                </c:pt>
                <c:pt idx="2">
                  <c:v>3440.6591309185283</c:v>
                </c:pt>
                <c:pt idx="3">
                  <c:v>3539.635862105411</c:v>
                </c:pt>
                <c:pt idx="4">
                  <c:v>3222.9632587577285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90080"/>
        <c:axId val="76588544"/>
      </c:lineChart>
      <c:catAx>
        <c:axId val="765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587008"/>
        <c:crosses val="autoZero"/>
        <c:auto val="1"/>
        <c:lblAlgn val="ctr"/>
        <c:lblOffset val="100"/>
        <c:noMultiLvlLbl val="0"/>
      </c:catAx>
      <c:valAx>
        <c:axId val="7658700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564736"/>
        <c:crosses val="autoZero"/>
        <c:crossBetween val="between"/>
      </c:valAx>
      <c:valAx>
        <c:axId val="76588544"/>
        <c:scaling>
          <c:orientation val="minMax"/>
          <c:max val="6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590080"/>
        <c:crosses val="max"/>
        <c:crossBetween val="between"/>
      </c:valAx>
      <c:catAx>
        <c:axId val="76590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58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88029310359428"/>
          <c:y val="0.16346420239136775"/>
          <c:w val="0.48669224286023516"/>
          <c:h val="8.6535797608632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_tradnl" b="0">
                <a:solidFill>
                  <a:schemeClr val="tx1"/>
                </a:solidFill>
                <a:latin typeface="Calibri" panose="020F0502020204030204" pitchFamily="34" charset="0"/>
              </a:rPr>
              <a:t>Cifra de facturación de Comercio Interor en la última década 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_tradnl" b="0">
                <a:solidFill>
                  <a:schemeClr val="tx1"/>
                </a:solidFill>
                <a:latin typeface="Calibri" panose="020F0502020204030204" pitchFamily="34" charset="0"/>
              </a:rPr>
              <a:t>2004-2013</a:t>
            </a:r>
          </a:p>
        </c:rich>
      </c:tx>
      <c:layout>
        <c:manualLayout>
          <c:xMode val="edge"/>
          <c:yMode val="edge"/>
          <c:x val="0.2256549788928637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PPT'!$B$270:$B$279</c:f>
              <c:numCache>
                <c:formatCode>General</c:formatCode>
                <c:ptCount val="10"/>
                <c:pt idx="0" formatCode="0">
                  <c:v>2004</c:v>
                </c:pt>
                <c:pt idx="1">
                  <c:v>2005</c:v>
                </c:pt>
                <c:pt idx="2" formatCode="0">
                  <c:v>2006</c:v>
                </c:pt>
                <c:pt idx="3" formatCode="0">
                  <c:v>2007</c:v>
                </c:pt>
                <c:pt idx="4" formatCode="0">
                  <c:v>2008</c:v>
                </c:pt>
                <c:pt idx="5" formatCode="0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'2013 PPT'!$C$270:$C$279</c:f>
              <c:numCache>
                <c:formatCode>#,##0.00</c:formatCode>
                <c:ptCount val="10"/>
                <c:pt idx="0">
                  <c:v>2881.6</c:v>
                </c:pt>
                <c:pt idx="1">
                  <c:v>2933.23</c:v>
                </c:pt>
                <c:pt idx="2">
                  <c:v>3014.54</c:v>
                </c:pt>
                <c:pt idx="3">
                  <c:v>3123.17</c:v>
                </c:pt>
                <c:pt idx="4">
                  <c:v>3185.5026480945189</c:v>
                </c:pt>
                <c:pt idx="5" formatCode="General">
                  <c:v>3109.58174036015</c:v>
                </c:pt>
                <c:pt idx="6" formatCode="0.00">
                  <c:v>2890.7994100000001</c:v>
                </c:pt>
                <c:pt idx="7" formatCode="0.00">
                  <c:v>2772.6354040000001</c:v>
                </c:pt>
                <c:pt idx="8" formatCode="0.00">
                  <c:v>2471.4880290000001</c:v>
                </c:pt>
                <c:pt idx="9" formatCode="0.00">
                  <c:v>2181.9699999999998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141824"/>
        <c:axId val="94294016"/>
      </c:barChart>
      <c:catAx>
        <c:axId val="921418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294016"/>
        <c:crosses val="autoZero"/>
        <c:auto val="1"/>
        <c:lblAlgn val="ctr"/>
        <c:lblOffset val="100"/>
        <c:noMultiLvlLbl val="0"/>
      </c:catAx>
      <c:valAx>
        <c:axId val="94294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9214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S_tradnl">
                <a:latin typeface="Calibri" panose="020F0502020204030204" pitchFamily="34" charset="0"/>
              </a:rPr>
              <a:t>Cifra</a:t>
            </a:r>
            <a:r>
              <a:rPr lang="es-ES_tradnl" baseline="0">
                <a:latin typeface="Calibri" panose="020F0502020204030204" pitchFamily="34" charset="0"/>
              </a:rPr>
              <a:t> de facturación. Tasa de variación respecto a 2004</a:t>
            </a:r>
            <a:endParaRPr lang="es-ES_tradnl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'2013 PPT'!$B$308</c:f>
              <c:strCache>
                <c:ptCount val="1"/>
                <c:pt idx="0">
                  <c:v>Precios corrientes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PPT'!$C$307:$L$307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'2013 PPT'!$C$308:$L$308</c:f>
              <c:numCache>
                <c:formatCode>0.0</c:formatCode>
                <c:ptCount val="10"/>
                <c:pt idx="0">
                  <c:v>100</c:v>
                </c:pt>
                <c:pt idx="1">
                  <c:v>101.79171293725709</c:v>
                </c:pt>
                <c:pt idx="2">
                  <c:v>104.61340921710161</c:v>
                </c:pt>
                <c:pt idx="3">
                  <c:v>108.38318989450306</c:v>
                </c:pt>
                <c:pt idx="4">
                  <c:v>110.54631621649497</c:v>
                </c:pt>
                <c:pt idx="5">
                  <c:v>107.91163729734001</c:v>
                </c:pt>
                <c:pt idx="6">
                  <c:v>100.31924659911159</c:v>
                </c:pt>
                <c:pt idx="7">
                  <c:v>96.21860785674626</c:v>
                </c:pt>
                <c:pt idx="8">
                  <c:v>85.767907724875087</c:v>
                </c:pt>
                <c:pt idx="9">
                  <c:v>75.720780122154352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'2013 PPT'!$B$309</c:f>
              <c:strCache>
                <c:ptCount val="1"/>
                <c:pt idx="0">
                  <c:v>Precios constantes</c:v>
                </c:pt>
              </c:strCache>
            </c:strRef>
          </c:tx>
          <c:spPr>
            <a:ln w="28575" cap="rnd">
              <a:solidFill>
                <a:schemeClr val="bg2">
                  <a:lumMod val="1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'2013 PPT'!$C$307:$L$307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'2013 PPT'!$C$309:$L$309</c:f>
              <c:numCache>
                <c:formatCode>0.0</c:formatCode>
                <c:ptCount val="10"/>
                <c:pt idx="0">
                  <c:v>100</c:v>
                </c:pt>
                <c:pt idx="1">
                  <c:v>98.159800325223799</c:v>
                </c:pt>
                <c:pt idx="2">
                  <c:v>98.228645488964418</c:v>
                </c:pt>
                <c:pt idx="3">
                  <c:v>97.666361784264666</c:v>
                </c:pt>
                <c:pt idx="4">
                  <c:v>97.662353142559468</c:v>
                </c:pt>
                <c:pt idx="5">
                  <c:v>94.578116115590262</c:v>
                </c:pt>
                <c:pt idx="6">
                  <c:v>85.362949851347352</c:v>
                </c:pt>
                <c:pt idx="7">
                  <c:v>79.954749108832161</c:v>
                </c:pt>
                <c:pt idx="8">
                  <c:v>69.261937612245077</c:v>
                </c:pt>
                <c:pt idx="9">
                  <c:v>60.965475823774703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30848"/>
        <c:axId val="94036736"/>
      </c:lineChart>
      <c:catAx>
        <c:axId val="940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036736"/>
        <c:crosses val="autoZero"/>
        <c:auto val="1"/>
        <c:lblAlgn val="ctr"/>
        <c:lblOffset val="100"/>
        <c:noMultiLvlLbl val="0"/>
      </c:catAx>
      <c:valAx>
        <c:axId val="940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03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Según el tamaño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Muy grande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33.799999999999997</c:v>
                </c:pt>
                <c:pt idx="1">
                  <c:v>27</c:v>
                </c:pt>
                <c:pt idx="2">
                  <c:v>26.6</c:v>
                </c:pt>
                <c:pt idx="3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57480887183514"/>
          <c:w val="1"/>
          <c:h val="9.1122351094444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5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"/>
            <a:ext cx="2876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40"/>
            <a:ext cx="29527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31340"/>
            <a:ext cx="28765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F63B3F30-853A-49BB-BD74-E5A770788963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57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7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40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40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B2AC7903-45F5-4213-8DDF-6B43A51612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0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907B3-470B-4285-AA7B-934F4B4682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89074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9A5A4-AF15-462E-AC1D-DD54DBF0FBB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20496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95D40-60A0-4F5B-8D5B-FAC221878C2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5080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6FE-3D90-4278-BF51-4AFB4F24266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69865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A95F0-B8DE-4CE0-AC5B-7E8A6780224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82761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49CAC-82E3-428C-AD23-DD945E9586B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03525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1B00B-BF5A-4AB6-A71B-EAB6C6599E5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20331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usuario19\Desktop\Logo FGE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788" y="6373813"/>
            <a:ext cx="20288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:\k. DISEÑOS\NUEVO LOGO CONECTA 2011\Version Original_sin slogan.t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6419850"/>
            <a:ext cx="2044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 userDrawn="1"/>
        </p:nvSpPr>
        <p:spPr>
          <a:xfrm>
            <a:off x="2454275" y="6521450"/>
            <a:ext cx="2813784" cy="2437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1200" b="0" cap="sm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Comercio Interior del Libro en España </a:t>
            </a:r>
            <a:r>
              <a:rPr lang="es-ES" sz="1200" b="0" cap="smal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2013</a:t>
            </a:r>
            <a:endParaRPr lang="es-ES" sz="1200" b="0" cap="small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 userDrawn="1"/>
        </p:nvSpPr>
        <p:spPr bwMode="auto">
          <a:xfrm>
            <a:off x="6032500" y="6523038"/>
            <a:ext cx="474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fld id="{991197D2-A421-4D2A-8304-0C9E51FA3FB2}" type="slidenum">
              <a:rPr lang="en-GB" sz="11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ctr">
                <a:lnSpc>
                  <a:spcPct val="80000"/>
                </a:lnSpc>
                <a:defRPr/>
              </a:pPr>
              <a:t>‹N°›</a:t>
            </a:fld>
            <a:r>
              <a:rPr lang="en-GB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GB" sz="11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37" y="1122363"/>
            <a:ext cx="37719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37" y="3602038"/>
            <a:ext cx="37719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961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5940152" y="5535029"/>
            <a:ext cx="2999967" cy="76020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ts val="300"/>
              </a:spcBef>
            </a:pPr>
            <a:r>
              <a:rPr lang="es-E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+34 911 559 676</a:t>
            </a:r>
          </a:p>
          <a:p>
            <a:pPr algn="r">
              <a:lnSpc>
                <a:spcPct val="80000"/>
              </a:lnSpc>
              <a:spcBef>
                <a:spcPts val="300"/>
              </a:spcBef>
            </a:pPr>
            <a:r>
              <a:rPr lang="es-ES" sz="1200" b="0" dirty="0">
                <a:solidFill>
                  <a:srgbClr val="0070C0"/>
                </a:solidFill>
                <a:latin typeface="Calibri" panose="020F0502020204030204" pitchFamily="34" charset="0"/>
              </a:rPr>
              <a:t>conectarc@conectarc.com</a:t>
            </a:r>
          </a:p>
          <a:p>
            <a:pPr algn="r">
              <a:lnSpc>
                <a:spcPct val="80000"/>
              </a:lnSpc>
              <a:spcBef>
                <a:spcPts val="300"/>
              </a:spcBef>
            </a:pPr>
            <a:r>
              <a:rPr lang="es-E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www.conectarc.com</a:t>
            </a:r>
          </a:p>
          <a:p>
            <a:pPr algn="r">
              <a:lnSpc>
                <a:spcPct val="80000"/>
              </a:lnSpc>
            </a:pPr>
            <a:endParaRPr lang="es-ES" sz="1200" b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6804247" y="5068963"/>
            <a:ext cx="213587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2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Pase</a:t>
            </a:r>
            <a:r>
              <a:rPr lang="es-ES" sz="1200" b="0" i="1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o de la Castellana, 167 </a:t>
            </a:r>
          </a:p>
          <a:p>
            <a:pPr algn="r">
              <a:lnSpc>
                <a:spcPct val="100000"/>
              </a:lnSpc>
            </a:pPr>
            <a:r>
              <a:rPr lang="es-ES" sz="1200" b="0" i="1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(acceso por Rosario Pino 1)</a:t>
            </a:r>
            <a:endParaRPr lang="es-ES" sz="1200" b="0" i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43"/>
          <a:stretch/>
        </p:blipFill>
        <p:spPr>
          <a:xfrm>
            <a:off x="323528" y="332656"/>
            <a:ext cx="3226685" cy="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3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90000" numberOfShade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12506" r="85"/>
          <a:stretch/>
        </p:blipFill>
        <p:spPr>
          <a:xfrm flipH="1">
            <a:off x="-11576" y="-23150"/>
            <a:ext cx="9155572" cy="68815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2553"/>
            <a:ext cx="3195475" cy="4665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10384" y="1347207"/>
            <a:ext cx="4907104" cy="17854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Avance de Resultados</a:t>
            </a:r>
          </a:p>
          <a:p>
            <a:pPr>
              <a:spcBef>
                <a:spcPts val="600"/>
              </a:spcBef>
            </a:pPr>
            <a:r>
              <a:rPr lang="es-ES_tradnl" sz="36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COMERCIO INTERIOR DEL LIBRO </a:t>
            </a:r>
            <a:br>
              <a:rPr lang="es-ES_tradnl" sz="36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s-ES_tradnl" sz="36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 ESPAÑA 2013</a:t>
            </a:r>
            <a:endParaRPr lang="es-ES_tradnl" sz="3600" b="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4" name="25 Rectángulo"/>
          <p:cNvSpPr/>
          <p:nvPr/>
        </p:nvSpPr>
        <p:spPr>
          <a:xfrm>
            <a:off x="1556130" y="3573016"/>
            <a:ext cx="164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Junio 2014</a:t>
            </a:r>
            <a:endParaRPr lang="es-E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5" name="Picture 7" descr="C:\Users\usuario19\Desktop\Logo FGE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158" y="5517232"/>
            <a:ext cx="2714690" cy="5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06" y="5118974"/>
            <a:ext cx="4642037" cy="10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72315"/>
              </p:ext>
            </p:extLst>
          </p:nvPr>
        </p:nvGraphicFramePr>
        <p:xfrm>
          <a:off x="179388" y="765168"/>
          <a:ext cx="8784975" cy="5328127"/>
        </p:xfrm>
        <a:graphic>
          <a:graphicData uri="http://schemas.openxmlformats.org/drawingml/2006/table">
            <a:tbl>
              <a:tblPr/>
              <a:tblGrid>
                <a:gridCol w="3312367"/>
                <a:gridCol w="1368152"/>
                <a:gridCol w="1368152"/>
                <a:gridCol w="1368152"/>
                <a:gridCol w="1368152"/>
              </a:tblGrid>
              <a:tr h="22399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3.441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Literatura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Novela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Poesía, teatro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Otros literatura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2.584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Infantil y juvenil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Texto no universitario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infantil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primaria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E.S.O.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Bachillerato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F.P.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Libros y materiales complementarios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Científico  técnico y universitario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 Ciencias Sociales y Humanidades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1.997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Ciencias sociales y Humanidades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Derecho y ciencias económicas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Religión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Libros prácticos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Divulgación general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Diccionarios y enciclopedias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Cómics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360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0825" y="671513"/>
            <a:ext cx="28956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_tradnl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Por Materias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496" y="188640"/>
            <a:ext cx="7128792" cy="496161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Producción </a:t>
            </a:r>
            <a:r>
              <a:rPr lang="es-ES_tradnl" sz="32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Editorial – Tirada Media</a:t>
            </a:r>
            <a:endParaRPr lang="es-ES_tradnl" sz="32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90367"/>
              </p:ext>
            </p:extLst>
          </p:nvPr>
        </p:nvGraphicFramePr>
        <p:xfrm>
          <a:off x="179388" y="4581128"/>
          <a:ext cx="8784975" cy="1914525"/>
        </p:xfrm>
        <a:graphic>
          <a:graphicData uri="http://schemas.openxmlformats.org/drawingml/2006/table">
            <a:tbl>
              <a:tblPr/>
              <a:tblGrid>
                <a:gridCol w="3312367"/>
                <a:gridCol w="1368152"/>
                <a:gridCol w="1368152"/>
                <a:gridCol w="1368152"/>
                <a:gridCol w="1368152"/>
              </a:tblGrid>
              <a:tr h="1375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cap="small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Tirada Media</a:t>
                      </a:r>
                      <a:endParaRPr lang="es-ES" sz="1200" b="0" i="0" u="none" strike="noStrike" cap="small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Novela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4.823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Clásica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3.537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2.944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Contemporánea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5.217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4.094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Policíaca, de espionaje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3.477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Romántica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9.126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8.436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 ficción, </a:t>
                      </a:r>
                      <a:r>
                        <a:rPr lang="es-ES" sz="1200" b="0" i="0" u="none" strike="noStrike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terror</a:t>
                      </a:r>
                      <a:endParaRPr lang="es-ES" sz="1200" b="0" i="0" u="none" strike="noStrike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2.099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Erótica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4.865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15.206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 humor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447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3.674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46067"/>
              </p:ext>
            </p:extLst>
          </p:nvPr>
        </p:nvGraphicFramePr>
        <p:xfrm>
          <a:off x="179388" y="2602076"/>
          <a:ext cx="8784975" cy="1914525"/>
        </p:xfrm>
        <a:graphic>
          <a:graphicData uri="http://schemas.openxmlformats.org/drawingml/2006/table">
            <a:tbl>
              <a:tblPr/>
              <a:tblGrid>
                <a:gridCol w="3312367"/>
                <a:gridCol w="1368152"/>
                <a:gridCol w="1368152"/>
                <a:gridCol w="1368152"/>
                <a:gridCol w="1368152"/>
              </a:tblGrid>
              <a:tr h="1444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cap="small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Ejemplares Editados (x1.000)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Novela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56.387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53.087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43.838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Clásica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4.976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Contemporánea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26.524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27.981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19.888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Policíaca, de espionaje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4.336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Romántica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14.837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12.150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 ficción, </a:t>
                      </a:r>
                      <a:r>
                        <a:rPr lang="es-ES" sz="1200" b="0" i="0" u="none" strike="noStrike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terror</a:t>
                      </a:r>
                      <a:endParaRPr lang="es-ES" sz="1200" b="0" i="0" u="none" strike="noStrike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1.486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1.456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1.330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Erótica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399,5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 humor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51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69521"/>
              </p:ext>
            </p:extLst>
          </p:nvPr>
        </p:nvGraphicFramePr>
        <p:xfrm>
          <a:off x="179512" y="636751"/>
          <a:ext cx="8784975" cy="1914525"/>
        </p:xfrm>
        <a:graphic>
          <a:graphicData uri="http://schemas.openxmlformats.org/drawingml/2006/table">
            <a:tbl>
              <a:tblPr/>
              <a:tblGrid>
                <a:gridCol w="3312367"/>
                <a:gridCol w="1368152"/>
                <a:gridCol w="1368152"/>
                <a:gridCol w="1368152"/>
                <a:gridCol w="1368152"/>
              </a:tblGrid>
              <a:tr h="1392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cap="small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Títulos Editados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Novela</a:t>
                      </a:r>
                    </a:p>
                  </a:txBody>
                  <a:tcPr marL="144000" marR="144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12.642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11.006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Clásica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Contemporánea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Policíaca, de espionaje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Romántica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 ficción, </a:t>
                      </a:r>
                      <a:r>
                        <a:rPr lang="es-ES" sz="1200" b="0" i="0" u="none" strike="noStrike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terror</a:t>
                      </a:r>
                      <a:endParaRPr lang="es-ES" sz="1200" b="0" i="0" u="none" strike="noStrike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Erótica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 humor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2675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252000" marR="2520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7504" y="44624"/>
            <a:ext cx="7128792" cy="584775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roducción </a:t>
            </a:r>
            <a:r>
              <a:rPr lang="es-ES_tradnl" sz="32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Editorial – Novela</a:t>
            </a:r>
            <a:endParaRPr lang="es-ES_tradnl" sz="32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412" y="116632"/>
            <a:ext cx="7883525" cy="58477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roducción Editorial - Lenguas de Edición</a:t>
            </a:r>
          </a:p>
        </p:txBody>
      </p:sp>
      <p:sp>
        <p:nvSpPr>
          <p:cNvPr id="10" name="9 Redondear rectángulo de esquina del mismo lado"/>
          <p:cNvSpPr/>
          <p:nvPr/>
        </p:nvSpPr>
        <p:spPr>
          <a:xfrm rot="16200000">
            <a:off x="4271077" y="-230889"/>
            <a:ext cx="1213033" cy="853281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defRPr/>
            </a:pPr>
            <a:r>
              <a:rPr lang="es-ES_tradnl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el año 2013 se observa una disminución total en la  edición del 3,5%. Teniendo en cuenta la lengua de edición, la producción de títulos en castellano desciende un 5,0% y en gallego baja un 5,5%. Por el contrario aumenta el número de títulos editados en catalán un 3,3%, en euskera un 2,4% y en otras lenguas un 1,0%.</a:t>
            </a:r>
          </a:p>
        </p:txBody>
      </p:sp>
      <p:sp>
        <p:nvSpPr>
          <p:cNvPr id="11" name="10 Redondear rectángulo de esquina del mismo lado"/>
          <p:cNvSpPr/>
          <p:nvPr/>
        </p:nvSpPr>
        <p:spPr>
          <a:xfrm rot="5400000">
            <a:off x="3906676" y="962484"/>
            <a:ext cx="1186632" cy="899998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2013 </a:t>
            </a:r>
            <a:r>
              <a:rPr lang="es-ES_tradnl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 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85,2% </a:t>
            </a:r>
            <a:r>
              <a:rPr lang="es-ES_tradnl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los títulos editados en catalán proceden del Gremi d’Editors de 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Catalunya y de la </a:t>
            </a:r>
            <a:r>
              <a:rPr lang="es-ES_tradnl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Associació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d’Editors en </a:t>
            </a:r>
            <a:r>
              <a:rPr lang="es-ES_tradnl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Llengua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Catalana. El 6,5% de la </a:t>
            </a:r>
            <a:r>
              <a:rPr lang="es-ES_tradnl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Associació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d’Editors del País </a:t>
            </a:r>
            <a:r>
              <a:rPr lang="es-ES_tradnl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Valencià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  <a:defRPr/>
            </a:pP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 86,8% </a:t>
            </a:r>
            <a:r>
              <a:rPr lang="es-ES_tradnl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los títulos en euskera los editan las empresas asociadas a </a:t>
            </a:r>
            <a:r>
              <a:rPr lang="es-ES_tradnl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Euskadiko</a:t>
            </a:r>
            <a:r>
              <a:rPr lang="es-ES_tradnl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_tradnl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Editoreen</a:t>
            </a:r>
            <a:r>
              <a:rPr lang="es-ES_tradnl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_tradnl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Elkartea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y </a:t>
            </a:r>
            <a:r>
              <a:rPr lang="es-ES_tradnl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 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77,0% </a:t>
            </a:r>
            <a:r>
              <a:rPr lang="es-ES_tradnl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los títulos editados en gallego proceden de la Asociación Galega de </a:t>
            </a:r>
            <a:r>
              <a:rPr lang="es-ES_tradnl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Editores.</a:t>
            </a:r>
            <a:endParaRPr lang="es-ES_tradnl" sz="1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00113" y="6135055"/>
            <a:ext cx="2258632" cy="22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1050" b="0" i="1" dirty="0">
                <a:solidFill>
                  <a:srgbClr val="333333"/>
                </a:solidFill>
                <a:latin typeface="Calibri" panose="020F0502020204030204" pitchFamily="34" charset="0"/>
                <a:cs typeface="+mn-cs"/>
              </a:rPr>
              <a:t>(*) </a:t>
            </a:r>
            <a:r>
              <a:rPr lang="es-ES" sz="1050" b="0" i="1" dirty="0" smtClean="0">
                <a:solidFill>
                  <a:srgbClr val="333333"/>
                </a:solidFill>
                <a:latin typeface="Calibri" panose="020F0502020204030204" pitchFamily="34" charset="0"/>
                <a:cs typeface="+mn-cs"/>
              </a:rPr>
              <a:t>Valenciano incluido </a:t>
            </a:r>
            <a:r>
              <a:rPr lang="es-ES" sz="1050" b="0" i="1" dirty="0">
                <a:solidFill>
                  <a:srgbClr val="333333"/>
                </a:solidFill>
                <a:latin typeface="Calibri" panose="020F0502020204030204" pitchFamily="34" charset="0"/>
                <a:cs typeface="+mn-cs"/>
              </a:rPr>
              <a:t>dentro del catalán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27087"/>
              </p:ext>
            </p:extLst>
          </p:nvPr>
        </p:nvGraphicFramePr>
        <p:xfrm>
          <a:off x="536763" y="712451"/>
          <a:ext cx="8208912" cy="2520280"/>
        </p:xfrm>
        <a:graphic>
          <a:graphicData uri="http://schemas.openxmlformats.org/drawingml/2006/table">
            <a:tbl>
              <a:tblPr/>
              <a:tblGrid>
                <a:gridCol w="1368151"/>
                <a:gridCol w="665249"/>
                <a:gridCol w="527178"/>
                <a:gridCol w="753111"/>
                <a:gridCol w="609153"/>
                <a:gridCol w="653808"/>
                <a:gridCol w="508516"/>
                <a:gridCol w="713791"/>
                <a:gridCol w="521179"/>
                <a:gridCol w="592632"/>
                <a:gridCol w="432048"/>
                <a:gridCol w="864096"/>
              </a:tblGrid>
              <a:tr h="3585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S" sz="1400" b="0" i="0" u="none" strike="noStrike" cap="small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Títulos Editados</a:t>
                      </a:r>
                    </a:p>
                  </a:txBody>
                  <a:tcPr marL="3760" marR="3760" marT="3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2009</a:t>
                      </a:r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" sz="1100" b="0" i="0" u="none" strike="noStrike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a:txBody>
                  <a:tcPr marL="3760" marR="3760" marT="37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2010</a:t>
                      </a:r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" sz="1100" b="0" i="0" u="none" strike="noStrike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a:txBody>
                  <a:tcPr marL="3760" marR="3760" marT="376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  <a:endParaRPr lang="es-ES" sz="14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2013/2012 </a:t>
                      </a:r>
                      <a:endParaRPr lang="es-ES" sz="14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90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76.213 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79.839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83.258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79.175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76.434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7E2"/>
                    </a:solidFill>
                  </a:tcPr>
                </a:tc>
              </a:tr>
              <a:tr h="3585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Castellano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59.547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62.881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65.078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61.664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58.612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585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Catalán</a:t>
                      </a:r>
                      <a:endParaRPr lang="es-ES" sz="1400" b="0" i="0" u="none" strike="noStrike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3585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Euskera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585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Gallego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3585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09" name="Rectangle 237"/>
          <p:cNvSpPr>
            <a:spLocks noChangeArrowheads="1"/>
          </p:cNvSpPr>
          <p:nvPr/>
        </p:nvSpPr>
        <p:spPr bwMode="auto">
          <a:xfrm>
            <a:off x="595313" y="1190625"/>
            <a:ext cx="4552950" cy="8318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FACTURACIÓN EN </a:t>
            </a:r>
            <a:r>
              <a:rPr lang="en-US" sz="2400" b="0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2013:</a:t>
            </a:r>
            <a:endParaRPr lang="en-US" sz="2400" b="0" dirty="0">
              <a:solidFill>
                <a:schemeClr val="accent6"/>
              </a:solidFill>
              <a:latin typeface="Calibri" panose="020F0502020204030204" pitchFamily="34" charset="0"/>
              <a:cs typeface="+mn-cs"/>
            </a:endParaRPr>
          </a:p>
          <a:p>
            <a:pPr algn="ctr">
              <a:defRPr/>
            </a:pPr>
            <a:r>
              <a:rPr lang="en-US" sz="2400" b="0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2.181,97 </a:t>
            </a:r>
            <a:r>
              <a:rPr lang="en-US" sz="2400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MILLONES DE EUROS </a:t>
            </a:r>
          </a:p>
        </p:txBody>
      </p:sp>
      <p:sp>
        <p:nvSpPr>
          <p:cNvPr id="233710" name="Rectangle 238"/>
          <p:cNvSpPr>
            <a:spLocks noChangeArrowheads="1"/>
          </p:cNvSpPr>
          <p:nvPr/>
        </p:nvSpPr>
        <p:spPr bwMode="auto">
          <a:xfrm>
            <a:off x="6172200" y="1416050"/>
            <a:ext cx="20574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defRPr/>
            </a:pPr>
            <a:r>
              <a:rPr lang="es-ES" sz="2000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  <a:sym typeface="Symbol" pitchFamily="18" charset="2"/>
              </a:rPr>
              <a:t></a:t>
            </a:r>
            <a:r>
              <a:rPr lang="en-US" sz="2000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b="0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2013 </a:t>
            </a:r>
            <a:r>
              <a:rPr lang="en-US" sz="2000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= </a:t>
            </a:r>
            <a:r>
              <a:rPr lang="en-US" sz="2000" b="0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-11,7%</a:t>
            </a:r>
            <a:endParaRPr lang="en-US" sz="2000" b="0" dirty="0">
              <a:solidFill>
                <a:schemeClr val="accent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88640"/>
            <a:ext cx="2771775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</a:t>
            </a:r>
          </a:p>
        </p:txBody>
      </p:sp>
      <p:sp>
        <p:nvSpPr>
          <p:cNvPr id="9" name="8 Cheurón"/>
          <p:cNvSpPr/>
          <p:nvPr/>
        </p:nvSpPr>
        <p:spPr>
          <a:xfrm>
            <a:off x="5435600" y="1341438"/>
            <a:ext cx="504825" cy="57467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477825"/>
              </p:ext>
            </p:extLst>
          </p:nvPr>
        </p:nvGraphicFramePr>
        <p:xfrm>
          <a:off x="595313" y="2365355"/>
          <a:ext cx="8064896" cy="366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973486"/>
              </p:ext>
            </p:extLst>
          </p:nvPr>
        </p:nvGraphicFramePr>
        <p:xfrm>
          <a:off x="755576" y="1196752"/>
          <a:ext cx="7397750" cy="321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3059113" y="4653136"/>
            <a:ext cx="300037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(Índice 100 = </a:t>
            </a:r>
            <a:r>
              <a:rPr lang="es-ES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2004)</a:t>
            </a:r>
            <a:endParaRPr lang="es-ES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16632"/>
            <a:ext cx="7091362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ifra de Facturación - </a:t>
            </a: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</a:t>
            </a:r>
          </a:p>
        </p:txBody>
      </p:sp>
      <p:sp>
        <p:nvSpPr>
          <p:cNvPr id="11" name="10 Redondear rectángulo de esquina del mismo lado"/>
          <p:cNvSpPr/>
          <p:nvPr/>
        </p:nvSpPr>
        <p:spPr>
          <a:xfrm rot="16200000">
            <a:off x="4247842" y="1232631"/>
            <a:ext cx="864095" cy="8569201"/>
          </a:xfrm>
          <a:prstGeom prst="round2SameRect">
            <a:avLst>
              <a:gd name="adj1" fmla="val 16667"/>
              <a:gd name="adj2" fmla="val 169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72000" tIns="432000" rIns="72000" bIns="432000" anchor="ctr"/>
          <a:lstStyle/>
          <a:p>
            <a:pPr algn="just"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Analizando la evolución de la facturación a precios corrientes, ha disminuido un 24,3% en los últimos 10 años (11,7% respecto del ano anterior). A precios constantes la facturación ha bajado un 39% desde 2004 y un 12% respecto del 2012.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96336" y="1628800"/>
            <a:ext cx="1152525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>
                <a:solidFill>
                  <a:schemeClr val="accent1"/>
                </a:solidFill>
                <a:latin typeface="Calibri" panose="020F0502020204030204" pitchFamily="34" charset="0"/>
                <a:cs typeface="+mn-cs"/>
                <a:sym typeface="Symbol"/>
              </a:rPr>
              <a:t> </a:t>
            </a:r>
            <a:r>
              <a:rPr lang="es-ES" sz="1400" b="0" dirty="0" smtClean="0">
                <a:solidFill>
                  <a:schemeClr val="accent1"/>
                </a:solidFill>
                <a:latin typeface="Calibri" panose="020F0502020204030204" pitchFamily="34" charset="0"/>
                <a:cs typeface="+mn-cs"/>
                <a:sym typeface="Symbol"/>
              </a:rPr>
              <a:t>2013/2012: -11,7%</a:t>
            </a:r>
            <a:endParaRPr lang="es-ES" sz="1400" b="0" dirty="0">
              <a:solidFill>
                <a:schemeClr val="accen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24328" y="2931959"/>
            <a:ext cx="1152525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 </a:t>
            </a:r>
            <a:r>
              <a:rPr lang="es-ES" sz="1400" b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2013/2012: -12,0%</a:t>
            </a:r>
            <a:endParaRPr lang="es-ES" sz="1400" b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dondear rectángulo de esquina del mismo lado"/>
          <p:cNvSpPr/>
          <p:nvPr/>
        </p:nvSpPr>
        <p:spPr>
          <a:xfrm rot="5400000">
            <a:off x="1061864" y="3303240"/>
            <a:ext cx="1440160" cy="356388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72000" tIns="432000" rIns="144000" bIns="432000" anchor="ctr"/>
          <a:lstStyle/>
          <a:p>
            <a:pPr>
              <a:lnSpc>
                <a:spcPct val="110000"/>
              </a:lnSpc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Sumando las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editoriales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agremiadas en Madrid y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Cataluña se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obtiene 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91,9%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la facturación.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188640"/>
            <a:ext cx="7812087" cy="58477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ifra de Facturación - </a:t>
            </a: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uota de Mercado</a:t>
            </a:r>
          </a:p>
        </p:txBody>
      </p:sp>
      <p:sp>
        <p:nvSpPr>
          <p:cNvPr id="8" name="7 Redondear rectángulo de esquina del mismo lado"/>
          <p:cNvSpPr/>
          <p:nvPr/>
        </p:nvSpPr>
        <p:spPr>
          <a:xfrm rot="16200000">
            <a:off x="6480031" y="188962"/>
            <a:ext cx="1440160" cy="388778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144000" bIns="432000" anchor="ctr"/>
          <a:lstStyle/>
          <a:p>
            <a:pPr>
              <a:lnSpc>
                <a:spcPct val="110000"/>
              </a:lnSpc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Las empresas muy grandes y grandes, que representan un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3,0%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del universo, han facturado 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60,8%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del total en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2013.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00786103"/>
              </p:ext>
            </p:extLst>
          </p:nvPr>
        </p:nvGraphicFramePr>
        <p:xfrm>
          <a:off x="323528" y="1083090"/>
          <a:ext cx="4272136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303082341"/>
              </p:ext>
            </p:extLst>
          </p:nvPr>
        </p:nvGraphicFramePr>
        <p:xfrm>
          <a:off x="4788024" y="3429000"/>
          <a:ext cx="4272136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116632"/>
            <a:ext cx="4716462" cy="58477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Materias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0659"/>
              </p:ext>
            </p:extLst>
          </p:nvPr>
        </p:nvGraphicFramePr>
        <p:xfrm>
          <a:off x="95250" y="655639"/>
          <a:ext cx="8953506" cy="5781675"/>
        </p:xfrm>
        <a:graphic>
          <a:graphicData uri="http://schemas.openxmlformats.org/drawingml/2006/table">
            <a:tbl>
              <a:tblPr/>
              <a:tblGrid>
                <a:gridCol w="2611436"/>
                <a:gridCol w="920222"/>
                <a:gridCol w="920222"/>
                <a:gridCol w="920222"/>
                <a:gridCol w="920222"/>
                <a:gridCol w="920222"/>
                <a:gridCol w="920222"/>
                <a:gridCol w="820738"/>
              </a:tblGrid>
              <a:tr h="1231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FFFFFF"/>
                          </a:solidFill>
                          <a:latin typeface="Gill Sans MT"/>
                        </a:rPr>
                        <a:t>2011</a:t>
                      </a:r>
                      <a:endParaRPr lang="es-ES" sz="1200" b="0" i="0" u="none" strike="noStrike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FFFFFF"/>
                          </a:solidFill>
                          <a:latin typeface="Gill Sans MT"/>
                        </a:rPr>
                        <a:t>2012</a:t>
                      </a:r>
                      <a:endParaRPr lang="es-ES" sz="1200" b="0" i="0" u="none" strike="noStrike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latin typeface="Gill Sans MT"/>
                        </a:rPr>
                        <a:t>2013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2013/2012</a:t>
                      </a:r>
                      <a:endParaRPr lang="es-ES" sz="11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9710">
                <a:tc>
                  <a:txBody>
                    <a:bodyPr/>
                    <a:lstStyle/>
                    <a:p>
                      <a:pPr algn="ctr" fontAlgn="ctr"/>
                      <a:endParaRPr lang="es-ES" sz="500" b="1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 err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Mills</a:t>
                      </a:r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.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 err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Mills</a:t>
                      </a:r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.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err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Mills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.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2.772,64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2.471,49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2.181,97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Literatura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550,83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566,03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468,81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Novela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507,13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518,73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426,27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0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Clásica</a:t>
                      </a:r>
                    </a:p>
                  </a:txBody>
                  <a:tcPr marL="252000" marR="25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0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Contemporánea</a:t>
                      </a:r>
                    </a:p>
                  </a:txBody>
                  <a:tcPr marL="252000" marR="25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308,98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218,66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0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Policíaca, de espionaje</a:t>
                      </a:r>
                    </a:p>
                  </a:txBody>
                  <a:tcPr marL="252000" marR="25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38,05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0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Romántica</a:t>
                      </a:r>
                    </a:p>
                  </a:txBody>
                  <a:tcPr marL="252000" marR="25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34,94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48,22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0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 ficción, </a:t>
                      </a:r>
                      <a:r>
                        <a:rPr lang="es-ES" sz="1050" b="0" i="0" u="none" strike="noStrike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terror</a:t>
                      </a:r>
                      <a:endParaRPr lang="es-ES" sz="1050" b="0" i="0" u="none" strike="noStrike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52000" marR="25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0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Erótica</a:t>
                      </a:r>
                    </a:p>
                  </a:txBody>
                  <a:tcPr marL="252000" marR="25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53,14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0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 humor</a:t>
                      </a:r>
                    </a:p>
                  </a:txBody>
                  <a:tcPr marL="252000" marR="25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0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252000" marR="25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05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Poesía, teatro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Otros literatura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37,64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34,47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Infantil y juvenil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338,21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267,28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Texto no universitario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867,41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803,18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726,29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02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infantil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136,94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139,57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128,03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primaria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362,87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301,67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E.S.O.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208,56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187,03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Bachillerato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67,71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54,84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F.P.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Libros y materiales complementarios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64,64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Científico  técnico y universitario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 Ciencias Sociales y Humanidades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316,43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269,04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Ciencias sociales y Humanidades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92,97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Derecho y ciencias económicas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148,69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131,66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115,59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Religión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26,73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Libros prácticos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148,87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140,21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Divulgación general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212,27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Diccionarios y enciclopedias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Cómics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115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3136" y="70311"/>
            <a:ext cx="4716462" cy="58477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Materias</a:t>
            </a:r>
          </a:p>
        </p:txBody>
      </p:sp>
      <p:sp>
        <p:nvSpPr>
          <p:cNvPr id="8" name="7 Redondear rectángulo de esquina del mismo lado"/>
          <p:cNvSpPr/>
          <p:nvPr/>
        </p:nvSpPr>
        <p:spPr>
          <a:xfrm rot="5400000">
            <a:off x="901700" y="-241300"/>
            <a:ext cx="268288" cy="2071688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3136" y="677334"/>
            <a:ext cx="1954312" cy="288925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1600" b="0" kern="0" cap="small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En Millones de euros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024652"/>
              </p:ext>
            </p:extLst>
          </p:nvPr>
        </p:nvGraphicFramePr>
        <p:xfrm>
          <a:off x="251520" y="1196752"/>
          <a:ext cx="8640960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381786"/>
              </p:ext>
            </p:extLst>
          </p:nvPr>
        </p:nvGraphicFramePr>
        <p:xfrm>
          <a:off x="110690" y="4009570"/>
          <a:ext cx="4741333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583342"/>
              </p:ext>
            </p:extLst>
          </p:nvPr>
        </p:nvGraphicFramePr>
        <p:xfrm>
          <a:off x="4095750" y="1544948"/>
          <a:ext cx="5048250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Redondear rectángulo de esquina del mismo lado"/>
          <p:cNvSpPr/>
          <p:nvPr/>
        </p:nvSpPr>
        <p:spPr>
          <a:xfrm rot="16200000">
            <a:off x="6130197" y="2975907"/>
            <a:ext cx="1815647" cy="421196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 facturación de literatura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Infantil y juvenil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2013 ha sido de 267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millones de euros,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 12,2%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del total. En los últimos cinco años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esta cifra ha disminuido un 23,7% (9,8% menos que en el 2012).</a:t>
            </a:r>
            <a:endParaRPr lang="es-ES_tradnl" sz="1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 rot="5400000">
            <a:off x="1097868" y="618016"/>
            <a:ext cx="1800200" cy="399593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 han facturado 469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millones de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euros por la venta de literatura (que supone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21,5%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total). En los últimos 5 años esta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cifra ha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descendido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un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34,3%. Respecto a 2012 desciende un 17,2%.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11113" y="901584"/>
            <a:ext cx="9132887" cy="39767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s-ES" b="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En los últimos cinco años se ha producido un descenso en la facturación total del </a:t>
            </a:r>
            <a:r>
              <a:rPr lang="es-ES" b="0" dirty="0" smtClean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29,8%</a:t>
            </a:r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9892" y="131080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Materias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131840" y="5252544"/>
            <a:ext cx="1296144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-9,8%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59824" y="3011213"/>
            <a:ext cx="158417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-17,2%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011836"/>
              </p:ext>
            </p:extLst>
          </p:nvPr>
        </p:nvGraphicFramePr>
        <p:xfrm>
          <a:off x="179512" y="3782391"/>
          <a:ext cx="4741333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468088"/>
              </p:ext>
            </p:extLst>
          </p:nvPr>
        </p:nvGraphicFramePr>
        <p:xfrm>
          <a:off x="4211960" y="1412776"/>
          <a:ext cx="5090583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dondear rectángulo de esquina del mismo lado"/>
          <p:cNvSpPr/>
          <p:nvPr/>
        </p:nvSpPr>
        <p:spPr>
          <a:xfrm rot="16200000">
            <a:off x="6144446" y="2733698"/>
            <a:ext cx="1571578" cy="442753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 una cifra de negocio de 46 millones de euros y una cuota del 2,1%, las ventas de diccionarios y enciclopedias se mantienen estables respecto del año anterior, aunque en los últimos 5 años han descendido un 60,5%.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9 Redondear rectángulo de esquina del mismo lado"/>
          <p:cNvSpPr/>
          <p:nvPr/>
        </p:nvSpPr>
        <p:spPr>
          <a:xfrm rot="5400000">
            <a:off x="1289929" y="47804"/>
            <a:ext cx="1776118" cy="435597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 la venta de libros de texto se ha obtenido una cifra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facturación de 726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millones de euros y una cuota del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33,3%. Las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ventas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han disminuido un 14,0%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desde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2009 (9,6% respecto del 2012).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15 CuadroTexto"/>
          <p:cNvSpPr txBox="1"/>
          <p:nvPr/>
        </p:nvSpPr>
        <p:spPr>
          <a:xfrm>
            <a:off x="7559824" y="2780928"/>
            <a:ext cx="158417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-9,6%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3205610" y="5309022"/>
            <a:ext cx="158417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-0,2%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9892" y="131080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Materias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62" name="Text Box 94"/>
          <p:cNvSpPr txBox="1">
            <a:spLocks noChangeArrowheads="1"/>
          </p:cNvSpPr>
          <p:nvPr/>
        </p:nvSpPr>
        <p:spPr bwMode="auto">
          <a:xfrm>
            <a:off x="609600" y="1196752"/>
            <a:ext cx="7924800" cy="350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tabLst>
                <a:tab pos="1625600" algn="l"/>
              </a:tabLst>
              <a:defRPr/>
            </a:pPr>
            <a:r>
              <a:rPr lang="es-ES_tradnl" b="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u="sng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Universo</a:t>
            </a: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: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	809 empresas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editoriales de libros asociadas en alguno de los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	gremios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o asociaciones  de la federación de Gremios de Editores 	de España en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2013</a:t>
            </a:r>
            <a:endParaRPr lang="es-ES_tradnl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tabLst>
                <a:tab pos="1625600" algn="l"/>
              </a:tabLst>
              <a:defRPr/>
            </a:pP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u="sng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Tamaño de la muestra</a:t>
            </a: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: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322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empresas</a:t>
            </a:r>
          </a:p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tabLst>
                <a:tab pos="1625600" algn="l"/>
              </a:tabLst>
              <a:defRPr/>
            </a:pP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u="sng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Muestra</a:t>
            </a: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: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Estratificada</a:t>
            </a:r>
          </a:p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tabLst>
                <a:tab pos="1625600" algn="l"/>
              </a:tabLst>
              <a:defRPr/>
            </a:pP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u="sng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Tipo de cuestionario</a:t>
            </a: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: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Estructurado</a:t>
            </a:r>
          </a:p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tabLst>
                <a:tab pos="1625600" algn="l"/>
              </a:tabLst>
              <a:defRPr/>
            </a:pP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u="sng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Aplicación</a:t>
            </a: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: 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Auto cumplimentado</a:t>
            </a:r>
            <a:endParaRPr lang="es-ES_tradnl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tabLst>
                <a:tab pos="1625600" algn="l"/>
              </a:tabLst>
              <a:defRPr/>
            </a:pP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u="sng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Fechas del trabajo de campo</a:t>
            </a: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: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Del </a:t>
            </a:r>
            <a:r>
              <a:rPr lang="es-E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4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marzo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al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</a:t>
            </a:r>
            <a:r>
              <a:rPr lang="es-E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1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mayo</a:t>
            </a:r>
            <a:r>
              <a:rPr lang="es-E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 2014</a:t>
            </a:r>
            <a:endParaRPr lang="es-ES_tradnl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tabLst>
                <a:tab pos="1625600" algn="l"/>
              </a:tabLst>
              <a:defRPr/>
            </a:pPr>
            <a:r>
              <a:rPr lang="es-ES_tradnl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b="0" u="sng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Fiabilidad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:</a:t>
            </a:r>
            <a:endParaRPr lang="es-ES_tradnl" b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12064" name="Rectangle 96"/>
          <p:cNvSpPr>
            <a:spLocks noChangeArrowheads="1"/>
          </p:cNvSpPr>
          <p:nvPr/>
        </p:nvSpPr>
        <p:spPr bwMode="auto">
          <a:xfrm>
            <a:off x="1589088" y="4811613"/>
            <a:ext cx="2878137" cy="6346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699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NIVEL DE CONFIANZA (1)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95%</a:t>
            </a:r>
          </a:p>
        </p:txBody>
      </p:sp>
      <p:sp>
        <p:nvSpPr>
          <p:cNvPr id="212065" name="Rectangle 97"/>
          <p:cNvSpPr>
            <a:spLocks noChangeArrowheads="1"/>
          </p:cNvSpPr>
          <p:nvPr/>
        </p:nvSpPr>
        <p:spPr bwMode="auto">
          <a:xfrm>
            <a:off x="4649788" y="4811613"/>
            <a:ext cx="3017837" cy="5857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699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s-ES_tradnl" sz="1600" b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ERROR MUESTRAL (2)</a:t>
            </a:r>
          </a:p>
          <a:p>
            <a:pPr algn="ctr">
              <a:defRPr/>
            </a:pPr>
            <a:r>
              <a:rPr lang="es-ES_tradnl" sz="1600" b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± </a:t>
            </a:r>
            <a:r>
              <a:rPr lang="es-ES_tradnl" sz="1600" b="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4,3%</a:t>
            </a:r>
            <a:endParaRPr lang="es-ES_tradnl" sz="1600" b="0" dirty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12066" name="Rectangle 98"/>
          <p:cNvSpPr>
            <a:spLocks noChangeArrowheads="1"/>
          </p:cNvSpPr>
          <p:nvPr/>
        </p:nvSpPr>
        <p:spPr bwMode="auto">
          <a:xfrm>
            <a:off x="4695825" y="5497413"/>
            <a:ext cx="224792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(1) Para  P = Q = 50 % y K = 2</a:t>
            </a:r>
          </a:p>
          <a:p>
            <a:pPr>
              <a:defRPr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(2) </a:t>
            </a:r>
            <a:r>
              <a:rPr lang="en-US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Según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E = </a:t>
            </a:r>
            <a:r>
              <a:rPr lang="en-US" sz="14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+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  <a:sym typeface="Symbol" pitchFamily="18" charset="2"/>
              </a:rPr>
              <a:t>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PxQ / n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271"/>
            <a:ext cx="6804025" cy="634020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es-ES_tradnl" sz="360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icha técnica de la investigación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045412"/>
              </p:ext>
            </p:extLst>
          </p:nvPr>
        </p:nvGraphicFramePr>
        <p:xfrm>
          <a:off x="128930" y="4005064"/>
          <a:ext cx="4741333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407053"/>
              </p:ext>
            </p:extLst>
          </p:nvPr>
        </p:nvGraphicFramePr>
        <p:xfrm>
          <a:off x="4139952" y="1412776"/>
          <a:ext cx="5090583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dondear rectángulo de esquina del mismo lado"/>
          <p:cNvSpPr/>
          <p:nvPr/>
        </p:nvSpPr>
        <p:spPr>
          <a:xfrm rot="16200000">
            <a:off x="6137895" y="2871168"/>
            <a:ext cx="1727547" cy="428466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defRPr/>
            </a:pPr>
            <a:r>
              <a:rPr lang="es-ES_tradnl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 cuanto a los libros de la materia de </a:t>
            </a:r>
            <a:r>
              <a:rPr lang="es-ES_tradnl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Científico-técnico y </a:t>
            </a:r>
            <a:r>
              <a:rPr lang="es-ES_tradnl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universitario, este año han facturado 70 millones </a:t>
            </a:r>
            <a:r>
              <a:rPr lang="es-ES_tradnl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de euros, el </a:t>
            </a:r>
            <a:r>
              <a:rPr lang="es-ES_tradnl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3,2% </a:t>
            </a:r>
            <a:r>
              <a:rPr lang="es-ES_tradnl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del </a:t>
            </a:r>
            <a:r>
              <a:rPr lang="es-ES_tradnl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total. Esta </a:t>
            </a:r>
            <a:r>
              <a:rPr lang="es-ES_tradnl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cifra </a:t>
            </a:r>
            <a:r>
              <a:rPr lang="es-ES_tradnl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 disminuido </a:t>
            </a:r>
            <a:r>
              <a:rPr lang="es-ES_tradnl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un </a:t>
            </a:r>
            <a:r>
              <a:rPr lang="es-ES_tradnl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54,8%  en los últimos 5 años (23,4% </a:t>
            </a:r>
            <a:r>
              <a:rPr lang="es-ES_tradnl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respecto a </a:t>
            </a:r>
            <a:r>
              <a:rPr lang="es-ES_tradnl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2012). </a:t>
            </a:r>
            <a:endParaRPr lang="es-ES_tradnl" sz="16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9 Redondear rectángulo de esquina del mismo lado"/>
          <p:cNvSpPr/>
          <p:nvPr/>
        </p:nvSpPr>
        <p:spPr>
          <a:xfrm rot="5400000">
            <a:off x="953852" y="243462"/>
            <a:ext cx="2376264" cy="428396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72000" tIns="432000" rIns="72000" bIns="432000" anchor="ctr"/>
          <a:lstStyle/>
          <a:p>
            <a:pPr algn="just">
              <a:defRPr/>
            </a:pP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Los libros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Ciencias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sociales y humanidades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(incluidos Derecho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y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Religión) presentan 230 millones de euros de facturación, que supone una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cuota de mercado del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10,6%. Esta cifra significa un descenso del 32,4% desde 2009 (14,4% desde 2012).</a:t>
            </a:r>
            <a:endParaRPr lang="es-ES" sz="16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15 CuadroTexto"/>
          <p:cNvSpPr txBox="1"/>
          <p:nvPr/>
        </p:nvSpPr>
        <p:spPr>
          <a:xfrm>
            <a:off x="7559824" y="2780928"/>
            <a:ext cx="158417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-14,4%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3295310" y="5445224"/>
            <a:ext cx="158417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-23,4%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9892" y="131080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Materias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405656"/>
              </p:ext>
            </p:extLst>
          </p:nvPr>
        </p:nvGraphicFramePr>
        <p:xfrm>
          <a:off x="179512" y="3728450"/>
          <a:ext cx="4248472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545402"/>
              </p:ext>
            </p:extLst>
          </p:nvPr>
        </p:nvGraphicFramePr>
        <p:xfrm>
          <a:off x="0" y="1260716"/>
          <a:ext cx="5090583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dondear rectángulo de esquina del mismo lado"/>
          <p:cNvSpPr/>
          <p:nvPr/>
        </p:nvSpPr>
        <p:spPr>
          <a:xfrm rot="16200000">
            <a:off x="5886165" y="243173"/>
            <a:ext cx="2159570" cy="43561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lnSpc>
                <a:spcPts val="22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Desde 2009 la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facturación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por la venta de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Libros prácticos y de Divulgación general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ha descendido un 12,4% y un 45,6% respectivamente.</a:t>
            </a:r>
          </a:p>
          <a:p>
            <a:pPr algn="just">
              <a:lnSpc>
                <a:spcPts val="22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cuanto a los cómics, la facturación en los últimos 5 años se ha reducido un 32,5%.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75856" y="2385469"/>
            <a:ext cx="158417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1,1%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7" name="15 CuadroTexto"/>
          <p:cNvSpPr txBox="1"/>
          <p:nvPr/>
        </p:nvSpPr>
        <p:spPr>
          <a:xfrm>
            <a:off x="3203724" y="5085184"/>
            <a:ext cx="158417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-8,0%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7589979" y="5087993"/>
            <a:ext cx="158417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-2,9%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9892" y="131080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Materias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318516"/>
              </p:ext>
            </p:extLst>
          </p:nvPr>
        </p:nvGraphicFramePr>
        <p:xfrm>
          <a:off x="4517775" y="3728450"/>
          <a:ext cx="4561418" cy="198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928688" y="1285875"/>
            <a:ext cx="7389812" cy="2057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A partir de:</a:t>
            </a:r>
          </a:p>
          <a:p>
            <a:pPr algn="ctr">
              <a:lnSpc>
                <a:spcPct val="90000"/>
              </a:lnSpc>
              <a:defRPr/>
            </a:pPr>
            <a:endParaRPr lang="es-ES" sz="20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ctr">
              <a:lnSpc>
                <a:spcPct val="90000"/>
              </a:lnSpc>
              <a:defRPr/>
            </a:pP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LA CIFRA DE FACTURACIÓN: </a:t>
            </a:r>
            <a:r>
              <a:rPr lang="es-E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2.181,97 </a:t>
            </a:r>
            <a:r>
              <a:rPr lang="es-E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millones de </a:t>
            </a:r>
            <a:r>
              <a:rPr lang="es-E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euros</a:t>
            </a:r>
            <a:r>
              <a:rPr lang="es-E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    </a:t>
            </a: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					     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	  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y del Nº EJEMPLARES VENDIDOS: </a:t>
            </a:r>
            <a:r>
              <a:rPr lang="es-E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153,83 </a:t>
            </a:r>
            <a:r>
              <a:rPr lang="es-E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millones</a:t>
            </a:r>
            <a:endParaRPr lang="es-ES" sz="20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80259" name="Line 3"/>
          <p:cNvSpPr>
            <a:spLocks noChangeShapeType="1"/>
          </p:cNvSpPr>
          <p:nvPr/>
        </p:nvSpPr>
        <p:spPr bwMode="auto">
          <a:xfrm>
            <a:off x="1116013" y="2565400"/>
            <a:ext cx="70056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900113" y="4357688"/>
            <a:ext cx="7416800" cy="15192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36000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Se obtiene:</a:t>
            </a:r>
          </a:p>
          <a:p>
            <a:pPr algn="ctr">
              <a:lnSpc>
                <a:spcPct val="90000"/>
              </a:lnSpc>
              <a:defRPr/>
            </a:pPr>
            <a:endParaRPr lang="es-ES" sz="20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ctr">
              <a:lnSpc>
                <a:spcPct val="90000"/>
              </a:lnSpc>
              <a:defRPr/>
            </a:pPr>
            <a:r>
              <a:rPr lang="es-ES" sz="2800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Un precio medio por ejemplar de: </a:t>
            </a:r>
            <a:r>
              <a:rPr lang="es-ES" sz="3200" b="0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14,18 </a:t>
            </a:r>
            <a:r>
              <a:rPr lang="es-ES" sz="3200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euros</a:t>
            </a:r>
            <a:endParaRPr lang="es-ES" sz="2800" b="0" dirty="0">
              <a:solidFill>
                <a:schemeClr val="accent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80261" name="AutoShape 5"/>
          <p:cNvSpPr>
            <a:spLocks noChangeArrowheads="1"/>
          </p:cNvSpPr>
          <p:nvPr/>
        </p:nvSpPr>
        <p:spPr bwMode="auto">
          <a:xfrm>
            <a:off x="4000500" y="3530600"/>
            <a:ext cx="1143000" cy="641350"/>
          </a:xfrm>
          <a:prstGeom prst="downArrow">
            <a:avLst>
              <a:gd name="adj1" fmla="val 50000"/>
              <a:gd name="adj2" fmla="val 47631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 anchorCtr="1"/>
          <a:lstStyle/>
          <a:p>
            <a:pPr>
              <a:lnSpc>
                <a:spcPct val="80000"/>
              </a:lnSpc>
              <a:defRPr/>
            </a:pPr>
            <a:endParaRPr lang="es-ES" b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240235"/>
            <a:ext cx="5508625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recio Medio de los Libros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78658"/>
              </p:ext>
            </p:extLst>
          </p:nvPr>
        </p:nvGraphicFramePr>
        <p:xfrm>
          <a:off x="323528" y="980728"/>
          <a:ext cx="8496945" cy="48965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2"/>
                <a:gridCol w="1656184"/>
                <a:gridCol w="2088232"/>
                <a:gridCol w="1584177"/>
              </a:tblGrid>
              <a:tr h="753314">
                <a:tc>
                  <a:txBody>
                    <a:bodyPr/>
                    <a:lstStyle/>
                    <a:p>
                      <a:pPr algn="just" fontAlgn="b"/>
                      <a:endParaRPr lang="es-ES" sz="18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Facturación</a:t>
                      </a:r>
                    </a:p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(millones </a:t>
                      </a:r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de €)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Ejemplares vendidos </a:t>
                      </a:r>
                      <a:endParaRPr lang="es-ES" sz="1800" b="0" i="0" u="none" strike="noStrike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miles de ejemplares)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Precio medio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200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2.181,97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153.828,03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14,18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Literatura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468,81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38.203,62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12,27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Infantil y juvenil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267,28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28.172,08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9,49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Texto no universitario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726,29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39.166,01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18,54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Científico Técnico / Universitario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3.159,45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22,18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 C. Sociales y Humanidades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12.695,45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18,14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Libros prácticos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11.609,49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12,21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Divulgación general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149,19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10.568,02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14,12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Diccionarios / Enciclopedias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1.758,47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25,93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Cómics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6.989,35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7,66</a:t>
                      </a:r>
                    </a:p>
                  </a:txBody>
                  <a:tcPr marL="9525" marR="9525" marT="9525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1.506,09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91914" y="1124744"/>
            <a:ext cx="2019300" cy="49924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s-ES" sz="2400" b="0" cap="small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Por Materias</a:t>
            </a:r>
            <a:endParaRPr lang="es-ES" sz="2400" b="0" cap="small" dirty="0">
              <a:solidFill>
                <a:schemeClr val="accent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240235"/>
            <a:ext cx="5508625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recio Medio de los Libros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3034"/>
              </p:ext>
            </p:extLst>
          </p:nvPr>
        </p:nvGraphicFramePr>
        <p:xfrm>
          <a:off x="87313" y="1023938"/>
          <a:ext cx="8949183" cy="4349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85302"/>
                <a:gridCol w="910087"/>
                <a:gridCol w="985927"/>
                <a:gridCol w="985927"/>
                <a:gridCol w="910087"/>
                <a:gridCol w="910087"/>
                <a:gridCol w="1061766"/>
              </a:tblGrid>
              <a:tr h="327749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  <a:endParaRPr lang="es-ES" sz="16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  <a:endParaRPr lang="es-ES" sz="16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2013-2012</a:t>
                      </a:r>
                      <a:endParaRPr lang="es-ES" sz="16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6945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Global (En euros)</a:t>
                      </a:r>
                    </a:p>
                  </a:txBody>
                  <a:tcPr marL="7200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13,17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12,67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13,87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14,52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14,18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-0,34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Literatura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Infantil / juvenil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-0,60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Texto no universitario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Universitario Científico / Técnico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-2,13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 C. Sociales y Humanidades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-3,06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200" b="1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Ciencias Sociales y Humanidades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-1,64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200" b="1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Derecho y </a:t>
                      </a:r>
                      <a:r>
                        <a:rPr lang="es-ES" sz="1200" b="1" i="1" u="none" strike="noStrike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Ciencias Económicas</a:t>
                      </a:r>
                      <a:endParaRPr lang="es-ES" sz="1200" b="1" i="1" u="none" strike="noStrike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60,72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58,74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61,85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-16,15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200" b="1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Religión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-1,65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Libros prácticos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Divulgación general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-0,82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Diccionarios / Enciclopedias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-1,43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Cómics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ctr"/>
                </a:tc>
              </a:tr>
              <a:tr h="280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-6,79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6 Redondear rectángulo de esquina del mismo lado"/>
          <p:cNvSpPr/>
          <p:nvPr/>
        </p:nvSpPr>
        <p:spPr>
          <a:xfrm rot="16200000">
            <a:off x="4438763" y="1474328"/>
            <a:ext cx="590325" cy="882015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 precio medio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los libros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es similar al del año anterior, disminuye en 2013 0,34 euros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 respecto a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2012.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40235"/>
            <a:ext cx="7704856" cy="584775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recio Medio de los </a:t>
            </a:r>
            <a:r>
              <a:rPr lang="es-ES_tradnl" sz="32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Libros – Evolución</a:t>
            </a:r>
            <a:endParaRPr lang="es-ES_tradnl" sz="32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406202" y="1111374"/>
            <a:ext cx="259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Materias de Texto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319907" y="3976538"/>
            <a:ext cx="300836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Ciencias Sociales y Humanidades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02366"/>
              </p:ext>
            </p:extLst>
          </p:nvPr>
        </p:nvGraphicFramePr>
        <p:xfrm>
          <a:off x="107504" y="908720"/>
          <a:ext cx="8939657" cy="26516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71939"/>
                <a:gridCol w="1501187"/>
                <a:gridCol w="1580197"/>
                <a:gridCol w="869108"/>
                <a:gridCol w="869108"/>
                <a:gridCol w="948118"/>
              </a:tblGrid>
              <a:tr h="773745">
                <a:tc>
                  <a:txBody>
                    <a:bodyPr/>
                    <a:lstStyle/>
                    <a:p>
                      <a:pPr algn="just" fontAlgn="ctr"/>
                      <a:endParaRPr lang="es-ES" sz="14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Facturación </a:t>
                      </a:r>
                      <a:endParaRPr lang="es-ES" sz="1400" b="1" i="0" u="none" strike="noStrike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millones de €)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Ejemplares vendidos (miles)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Precio medio </a:t>
                      </a:r>
                      <a:endParaRPr lang="es-ES" sz="1400" b="1" i="0" u="none" strike="noStrike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Precio medio </a:t>
                      </a:r>
                      <a:endParaRPr lang="es-ES" sz="1400" b="0" i="0" u="none" strike="noStrike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  <a:endParaRPr lang="es-ES" sz="14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2013-2012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476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Texto no universitario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726,29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39.166,01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18,54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18,02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579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Educación infantil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128,03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7.506,18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ctr"/>
                </a:tc>
              </a:tr>
              <a:tr h="2579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Educación primaria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16.348,23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1,69</a:t>
                      </a:r>
                    </a:p>
                  </a:txBody>
                  <a:tcPr marL="9525" marR="9525" marT="9525" marB="0" anchor="ctr"/>
                </a:tc>
              </a:tr>
              <a:tr h="2579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Educación secundaria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161,64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6.570,74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</a:tr>
              <a:tr h="2579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Bachillerato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2.013,43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-2,65</a:t>
                      </a:r>
                    </a:p>
                  </a:txBody>
                  <a:tcPr marL="9525" marR="9525" marT="9525" marB="0" anchor="ctr"/>
                </a:tc>
              </a:tr>
              <a:tr h="2579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FP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580,13309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-1,23</a:t>
                      </a:r>
                    </a:p>
                  </a:txBody>
                  <a:tcPr marL="9525" marR="9525" marT="9525" marB="0" anchor="ctr"/>
                </a:tc>
              </a:tr>
              <a:tr h="2935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Libros y materiales complementarios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6.147,30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-1,21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07935"/>
              </p:ext>
            </p:extLst>
          </p:nvPr>
        </p:nvGraphicFramePr>
        <p:xfrm>
          <a:off x="107504" y="4005064"/>
          <a:ext cx="8925371" cy="19151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35097"/>
                <a:gridCol w="1439430"/>
                <a:gridCol w="1519398"/>
                <a:gridCol w="1039588"/>
                <a:gridCol w="908555"/>
                <a:gridCol w="983303"/>
              </a:tblGrid>
              <a:tr h="693431">
                <a:tc>
                  <a:txBody>
                    <a:bodyPr/>
                    <a:lstStyle/>
                    <a:p>
                      <a:pPr algn="just" fontAlgn="ctr"/>
                      <a:endParaRPr lang="es-ES" sz="14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Facturación </a:t>
                      </a:r>
                      <a:endParaRPr lang="es-ES" sz="1400" b="1" i="0" u="none" strike="noStrike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millones de €)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Ejemplares vendidos (miles)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Precio medio </a:t>
                      </a:r>
                      <a:endParaRPr lang="es-ES" sz="1400" b="1" i="0" u="none" strike="noStrike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Precio medio </a:t>
                      </a:r>
                      <a:endParaRPr lang="es-ES" sz="1400" b="0" i="0" u="none" strike="noStrike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  <a:endParaRPr lang="es-ES" sz="14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2013-2012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283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Ciencias </a:t>
                      </a:r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Sociales 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y Humanidades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230,33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12.695,45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18,14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-3,06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311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Ciencias </a:t>
                      </a:r>
                      <a:r>
                        <a:rPr lang="es-E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Sociales </a:t>
                      </a:r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y Humanidades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7.069,09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-1,64</a:t>
                      </a:r>
                    </a:p>
                  </a:txBody>
                  <a:tcPr marL="9525" marR="9525" marT="9525" marB="0" anchor="ctr"/>
                </a:tc>
              </a:tr>
              <a:tr h="2311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Derecho y ciencias económicas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2.529,28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-16,15</a:t>
                      </a:r>
                    </a:p>
                  </a:txBody>
                  <a:tcPr marL="9525" marR="9525" marT="9525" marB="0" anchor="ctr"/>
                </a:tc>
              </a:tr>
              <a:tr h="2311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Religión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3.097,08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-1,65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2" y="240235"/>
            <a:ext cx="5508625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recio Medio de los Libros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16632"/>
            <a:ext cx="8784976" cy="584775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Canales de Comercialización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86136"/>
              </p:ext>
            </p:extLst>
          </p:nvPr>
        </p:nvGraphicFramePr>
        <p:xfrm>
          <a:off x="250193" y="1009651"/>
          <a:ext cx="8570279" cy="43635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1323"/>
                <a:gridCol w="900378"/>
                <a:gridCol w="975410"/>
                <a:gridCol w="984602"/>
                <a:gridCol w="754063"/>
                <a:gridCol w="754063"/>
                <a:gridCol w="1050440"/>
              </a:tblGrid>
              <a:tr h="279837"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  <a:endParaRPr lang="es-ES" sz="16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  <a:endParaRPr lang="es-ES" sz="16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2013/2012</a:t>
                      </a:r>
                      <a:endParaRPr lang="es-ES" sz="16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 facturación 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(millones de euros)</a:t>
                      </a:r>
                    </a:p>
                  </a:txBody>
                  <a:tcPr marL="7200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3.109,58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2.890,80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2.772,64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2.471,48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2.181,97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-11,7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Librerías</a:t>
                      </a:r>
                    </a:p>
                  </a:txBody>
                  <a:tcPr marL="7200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1.030,37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1.001,38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1.028,73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899,74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773,10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Cadenas de </a:t>
                      </a:r>
                      <a:r>
                        <a:rPr lang="es-E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librerías </a:t>
                      </a:r>
                      <a:r>
                        <a:rPr lang="es-ES" sz="1400" b="1" i="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(1)</a:t>
                      </a:r>
                      <a:endParaRPr lang="es-ES" sz="1400" b="1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480,00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460,47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468,82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412,95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345,58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Hipermercados </a:t>
                      </a:r>
                      <a:r>
                        <a:rPr lang="es-ES" sz="1400" b="1" i="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(2)</a:t>
                      </a:r>
                      <a:endParaRPr lang="es-ES" sz="1400" b="1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317,79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282,60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266,96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240,91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203,24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Quioscos</a:t>
                      </a:r>
                    </a:p>
                  </a:txBody>
                  <a:tcPr marL="72000"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241,52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180,49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125,99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100,32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78,99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Empresas e </a:t>
                      </a:r>
                      <a:r>
                        <a:rPr lang="es-E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Instituciones </a:t>
                      </a:r>
                      <a:r>
                        <a:rPr lang="es-ES" sz="1400" b="1" i="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(3)</a:t>
                      </a:r>
                      <a:endParaRPr lang="es-ES" sz="1400" b="1" i="0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430,8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368,87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376,82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345,35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337,13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Bibliotecas</a:t>
                      </a:r>
                    </a:p>
                  </a:txBody>
                  <a:tcPr marL="72000"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29,81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16,39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18,69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10,71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10,32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Venta a crédito</a:t>
                      </a:r>
                    </a:p>
                  </a:txBody>
                  <a:tcPr marL="7200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146,16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124,98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79,30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74,86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Venta telefónica</a:t>
                      </a:r>
                    </a:p>
                  </a:txBody>
                  <a:tcPr marL="72000"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40,35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31,20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44,26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33,81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-28,3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Correo</a:t>
                      </a:r>
                    </a:p>
                  </a:txBody>
                  <a:tcPr marL="7200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54,70</a:t>
                      </a:r>
                      <a:endParaRPr lang="es-ES_tradnl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34,91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20,38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16,83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13,68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-18,7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Clubs</a:t>
                      </a:r>
                    </a:p>
                  </a:txBody>
                  <a:tcPr marL="72000"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101,16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94,43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79,52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72,87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61,18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7200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15,33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20,23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20,24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17,22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Suscripciones</a:t>
                      </a:r>
                    </a:p>
                  </a:txBody>
                  <a:tcPr marL="720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91,57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104,72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77,06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72,60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Otros canales</a:t>
                      </a:r>
                    </a:p>
                  </a:txBody>
                  <a:tcPr marL="7200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129,29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104,54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79,86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79,99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0849">
                <a:tc>
                  <a:txBody>
                    <a:bodyPr/>
                    <a:lstStyle/>
                    <a:p>
                      <a:pPr algn="l" fontAlgn="ctr"/>
                      <a:endParaRPr lang="es-ES" sz="8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_tradnl" sz="8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_tradnl" sz="800" b="0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_tradnl" sz="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_tradnl" sz="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_tradnl" sz="1400" b="1" i="1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_tradnl" sz="1400" b="1" i="1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Canales para libro </a:t>
                      </a:r>
                      <a:r>
                        <a:rPr lang="es-ES" sz="1400" b="1" i="1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digital</a:t>
                      </a:r>
                      <a:r>
                        <a:rPr lang="es-ES" sz="1400" b="1" i="1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(4)</a:t>
                      </a:r>
                      <a:endParaRPr lang="es-ES" sz="1400" b="1" i="1" u="none" strike="noStrik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1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s-ES_tradnl" sz="1400" b="0" i="1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72,58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0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74,25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80,27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1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Redondear rectángulo de esquina del mismo lado"/>
          <p:cNvSpPr/>
          <p:nvPr/>
        </p:nvSpPr>
        <p:spPr>
          <a:xfrm rot="16200000">
            <a:off x="4357230" y="1483853"/>
            <a:ext cx="753391" cy="882015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el desglose de las ventas a los distintos canales: El Corte Inglés, FNAC, Casa del Libro, VIPS y similares se incluyen dentro de las cadenas de librerías (1), mientras que </a:t>
            </a:r>
            <a:r>
              <a:rPr lang="es-ES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Alcampo</a:t>
            </a:r>
            <a:r>
              <a:rPr lang="es-E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Carrefour </a:t>
            </a:r>
            <a:r>
              <a:rPr lang="es-E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 afines se consideran como hipermercados (2). Dentro de la venta a empresas e instituciones (3) se incluyen las ventas de libros de texto a colegios</a:t>
            </a:r>
            <a:r>
              <a:rPr lang="es-E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(4) Se recoge esta información desde de 2010, para ver los canales de comercialización para libro digital en detalle ver página 34. </a:t>
            </a:r>
            <a:endParaRPr lang="es-ES" sz="12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146400"/>
              </p:ext>
            </p:extLst>
          </p:nvPr>
        </p:nvGraphicFramePr>
        <p:xfrm>
          <a:off x="4914480" y="4005064"/>
          <a:ext cx="3978000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110884"/>
              </p:ext>
            </p:extLst>
          </p:nvPr>
        </p:nvGraphicFramePr>
        <p:xfrm>
          <a:off x="684672" y="4005064"/>
          <a:ext cx="3978000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516947"/>
              </p:ext>
            </p:extLst>
          </p:nvPr>
        </p:nvGraphicFramePr>
        <p:xfrm>
          <a:off x="4914480" y="1628800"/>
          <a:ext cx="3978000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371308"/>
              </p:ext>
            </p:extLst>
          </p:nvPr>
        </p:nvGraphicFramePr>
        <p:xfrm>
          <a:off x="684672" y="1628800"/>
          <a:ext cx="3978000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684213" y="1052513"/>
            <a:ext cx="7680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Venta a Canales Minoristas en los Últimos Cinco Años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5" y="291641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Canales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80312" y="1988840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-16,3%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059832" y="1988840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-14,1%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236296" y="4437112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-21,3%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059832" y="4509120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-15,6%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4213" y="1198563"/>
            <a:ext cx="782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Venta a Canales Minoristas en los Últimos Cinco Años</a:t>
            </a:r>
          </a:p>
        </p:txBody>
      </p:sp>
      <p:sp>
        <p:nvSpPr>
          <p:cNvPr id="11" name="10 Redondear rectángulo de esquina del mismo lado"/>
          <p:cNvSpPr/>
          <p:nvPr/>
        </p:nvSpPr>
        <p:spPr>
          <a:xfrm rot="16200000">
            <a:off x="4445000" y="1395264"/>
            <a:ext cx="1081087" cy="831691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 </a:t>
            </a: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canal minorista ha </a:t>
            </a:r>
            <a:r>
              <a:rPr lang="es-E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disminuido </a:t>
            </a: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su facturación un </a:t>
            </a:r>
            <a:r>
              <a:rPr lang="es-E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27,7% en los últimos cinco años (desciende un 14,9% respecto a 2012).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5" y="291641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Canales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18 CuadroTexto"/>
          <p:cNvSpPr txBox="1"/>
          <p:nvPr/>
        </p:nvSpPr>
        <p:spPr>
          <a:xfrm>
            <a:off x="6660232" y="3429000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-14,9%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563408"/>
              </p:ext>
            </p:extLst>
          </p:nvPr>
        </p:nvGraphicFramePr>
        <p:xfrm>
          <a:off x="1763688" y="1700808"/>
          <a:ext cx="5760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411681"/>
              </p:ext>
            </p:extLst>
          </p:nvPr>
        </p:nvGraphicFramePr>
        <p:xfrm>
          <a:off x="4644008" y="4077072"/>
          <a:ext cx="4572000" cy="17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212525"/>
              </p:ext>
            </p:extLst>
          </p:nvPr>
        </p:nvGraphicFramePr>
        <p:xfrm>
          <a:off x="107504" y="4077072"/>
          <a:ext cx="4572000" cy="17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127291"/>
              </p:ext>
            </p:extLst>
          </p:nvPr>
        </p:nvGraphicFramePr>
        <p:xfrm>
          <a:off x="2195736" y="1556792"/>
          <a:ext cx="4572000" cy="17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73175" y="1081088"/>
            <a:ext cx="652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Ventas Directas en los Últimos Cinco Años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5" y="291641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Canales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0" name="18 CuadroTexto"/>
          <p:cNvSpPr txBox="1"/>
          <p:nvPr/>
        </p:nvSpPr>
        <p:spPr>
          <a:xfrm>
            <a:off x="5724128" y="2708920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-14,1%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1" name="18 CuadroTexto"/>
          <p:cNvSpPr txBox="1"/>
          <p:nvPr/>
        </p:nvSpPr>
        <p:spPr>
          <a:xfrm>
            <a:off x="3491880" y="5373216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-18,7%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" name="18 CuadroTexto"/>
          <p:cNvSpPr txBox="1"/>
          <p:nvPr/>
        </p:nvSpPr>
        <p:spPr>
          <a:xfrm>
            <a:off x="7632340" y="5240872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-16,0%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2051"/>
          <p:cNvSpPr>
            <a:spLocks noChangeArrowheads="1"/>
          </p:cNvSpPr>
          <p:nvPr/>
        </p:nvSpPr>
        <p:spPr bwMode="auto">
          <a:xfrm>
            <a:off x="1331640" y="968305"/>
            <a:ext cx="6236171" cy="709613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s-ES_tradn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El Comercio del Libro se ha movido en el año </a:t>
            </a:r>
            <a:r>
              <a:rPr lang="es-ES_tradnl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2013 </a:t>
            </a:r>
            <a:r>
              <a:rPr lang="es-ES_tradnl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en torno a las siguientes magnitudes:</a:t>
            </a:r>
          </a:p>
        </p:txBody>
      </p:sp>
      <p:sp>
        <p:nvSpPr>
          <p:cNvPr id="364548" name="Rectangle 2052"/>
          <p:cNvSpPr>
            <a:spLocks noChangeArrowheads="1"/>
          </p:cNvSpPr>
          <p:nvPr/>
        </p:nvSpPr>
        <p:spPr bwMode="auto">
          <a:xfrm>
            <a:off x="923925" y="2306414"/>
            <a:ext cx="7305675" cy="26003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170000"/>
              </a:lnSpc>
              <a:buClr>
                <a:schemeClr val="tx1">
                  <a:lumMod val="75000"/>
                  <a:lumOff val="25000"/>
                </a:schemeClr>
              </a:buClr>
              <a:buFontTx/>
              <a:buChar char="—"/>
              <a:tabLst>
                <a:tab pos="6096000" algn="l"/>
              </a:tabLst>
              <a:defRPr/>
            </a:pP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809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empresas privadas y agremiadas:	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-0,9%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just">
              <a:lnSpc>
                <a:spcPct val="170000"/>
              </a:lnSpc>
              <a:buClr>
                <a:schemeClr val="tx1">
                  <a:lumMod val="75000"/>
                  <a:lumOff val="25000"/>
                </a:schemeClr>
              </a:buClr>
              <a:buFontTx/>
              <a:buChar char="—"/>
              <a:tabLst>
                <a:tab pos="6096000" algn="l"/>
              </a:tabLst>
              <a:defRPr/>
            </a:pP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76.434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títulos editados (incluidas las reimpresiones)	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-3,5%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just">
              <a:lnSpc>
                <a:spcPct val="170000"/>
              </a:lnSpc>
              <a:buClr>
                <a:schemeClr val="tx1">
                  <a:lumMod val="75000"/>
                  <a:lumOff val="25000"/>
                </a:schemeClr>
              </a:buClr>
              <a:buFontTx/>
              <a:buChar char="—"/>
              <a:tabLst>
                <a:tab pos="6096000" algn="l"/>
              </a:tabLst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246,35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millones de ejemplares publicados	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-12,1%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just">
              <a:lnSpc>
                <a:spcPct val="170000"/>
              </a:lnSpc>
              <a:buClr>
                <a:schemeClr val="tx1">
                  <a:lumMod val="75000"/>
                  <a:lumOff val="25000"/>
                </a:schemeClr>
              </a:buClr>
              <a:buFontTx/>
              <a:buChar char="—"/>
              <a:tabLst>
                <a:tab pos="6096000" algn="l"/>
              </a:tabLst>
              <a:defRPr/>
            </a:pP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Una tirada media de 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3.223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ejemplares por título	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-9,0%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just">
              <a:lnSpc>
                <a:spcPct val="170000"/>
              </a:lnSpc>
              <a:buClr>
                <a:schemeClr val="tx1">
                  <a:lumMod val="75000"/>
                  <a:lumOff val="25000"/>
                </a:schemeClr>
              </a:buClr>
              <a:buFontTx/>
              <a:buChar char="—"/>
              <a:tabLst>
                <a:tab pos="6096000" algn="l"/>
              </a:tabLst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524.213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títulos vivos en oferta	 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6,8%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algn="just">
              <a:lnSpc>
                <a:spcPct val="170000"/>
              </a:lnSpc>
              <a:buClr>
                <a:schemeClr val="tx1">
                  <a:lumMod val="75000"/>
                  <a:lumOff val="25000"/>
                </a:schemeClr>
              </a:buClr>
              <a:buFontTx/>
              <a:buChar char="—"/>
              <a:tabLst>
                <a:tab pos="6096000" algn="l"/>
              </a:tabLst>
              <a:defRPr/>
            </a:pP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153,83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millones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 ejemplares vendidos	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-9,6%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64549" name="Text Box 2053"/>
          <p:cNvSpPr txBox="1">
            <a:spLocks noChangeArrowheads="1"/>
          </p:cNvSpPr>
          <p:nvPr/>
        </p:nvSpPr>
        <p:spPr bwMode="auto">
          <a:xfrm>
            <a:off x="6457950" y="1704751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Variación respecto a </a:t>
            </a:r>
            <a:r>
              <a:rPr lang="es-ES_tradnl" sz="2000" b="0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2012</a:t>
            </a:r>
            <a:endParaRPr lang="es-ES_tradnl" sz="2000" b="0" dirty="0">
              <a:solidFill>
                <a:schemeClr val="accent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64550" name="Rectangle 2054"/>
          <p:cNvSpPr>
            <a:spLocks noChangeArrowheads="1"/>
          </p:cNvSpPr>
          <p:nvPr/>
        </p:nvSpPr>
        <p:spPr bwMode="auto">
          <a:xfrm>
            <a:off x="933450" y="5121051"/>
            <a:ext cx="7305675" cy="68421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120000"/>
              </a:lnSpc>
              <a:tabLst>
                <a:tab pos="6007100" algn="l"/>
              </a:tabLst>
              <a:defRPr/>
            </a:pP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Se obtiene 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una 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cifra de facturación en el mercado Interior de 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2.181,97 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millones de euros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,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lo que supone un descenso de un 11,7% respecto a 2012.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173880"/>
            <a:ext cx="4716462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rincipales Magnitudes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155281"/>
              </p:ext>
            </p:extLst>
          </p:nvPr>
        </p:nvGraphicFramePr>
        <p:xfrm>
          <a:off x="1979712" y="1628800"/>
          <a:ext cx="525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6671" name="Text Box 15"/>
          <p:cNvSpPr txBox="1">
            <a:spLocks noChangeArrowheads="1"/>
          </p:cNvSpPr>
          <p:nvPr/>
        </p:nvSpPr>
        <p:spPr bwMode="auto">
          <a:xfrm>
            <a:off x="900113" y="5949950"/>
            <a:ext cx="6642909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1400" b="0" dirty="0">
                <a:solidFill>
                  <a:srgbClr val="333333"/>
                </a:solidFill>
                <a:latin typeface="Calibri" panose="020F0502020204030204" pitchFamily="34" charset="0"/>
                <a:cs typeface="+mn-cs"/>
              </a:rPr>
              <a:t>(*) Compuesto por:  venta a crédito, correo, clubs, Internet, suscripciones y venta telefónica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55650" y="1125538"/>
            <a:ext cx="7535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Ventas al Consumidor Final en los Últimos Cinco Años</a:t>
            </a:r>
          </a:p>
        </p:txBody>
      </p:sp>
      <p:sp>
        <p:nvSpPr>
          <p:cNvPr id="13" name="12 Redondear rectángulo de esquina del mismo lado"/>
          <p:cNvSpPr/>
          <p:nvPr/>
        </p:nvSpPr>
        <p:spPr>
          <a:xfrm rot="16200000">
            <a:off x="4412456" y="924719"/>
            <a:ext cx="858838" cy="860425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los últimos 5 años las </a:t>
            </a: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ventas a través de canales directos al consumidor final han descendido un </a:t>
            </a:r>
            <a:r>
              <a:rPr lang="es-E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39,3% (</a:t>
            </a: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un </a:t>
            </a:r>
            <a:r>
              <a:rPr lang="es-E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descenso del 11,1% </a:t>
            </a:r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el último año).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5" y="291641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Canales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5" name="18 CuadroTexto"/>
          <p:cNvSpPr txBox="1"/>
          <p:nvPr/>
        </p:nvSpPr>
        <p:spPr>
          <a:xfrm>
            <a:off x="6300192" y="3429000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-11,1%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508029"/>
              </p:ext>
            </p:extLst>
          </p:nvPr>
        </p:nvGraphicFramePr>
        <p:xfrm>
          <a:off x="1403648" y="1772816"/>
          <a:ext cx="56886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55650" y="1125538"/>
            <a:ext cx="7535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400" b="0" cap="small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Canales para Libro digital en </a:t>
            </a:r>
            <a:r>
              <a:rPr lang="es-ES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los </a:t>
            </a:r>
            <a:r>
              <a:rPr lang="es-ES" sz="2400" b="0" cap="small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Últimos cuatro* </a:t>
            </a:r>
            <a:r>
              <a:rPr lang="es-ES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Años</a:t>
            </a:r>
          </a:p>
        </p:txBody>
      </p:sp>
      <p:sp>
        <p:nvSpPr>
          <p:cNvPr id="13" name="12 Redondear rectángulo de esquina del mismo lado"/>
          <p:cNvSpPr/>
          <p:nvPr/>
        </p:nvSpPr>
        <p:spPr>
          <a:xfrm rot="16200000">
            <a:off x="3690156" y="1755068"/>
            <a:ext cx="792088" cy="81724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lnSpc>
                <a:spcPct val="1100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los últimos 4 años </a:t>
            </a:r>
            <a:r>
              <a:rPr lang="es-E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(*desde que en el estudio se recoge la información de libro digital)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las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ventas a través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canales específicos para libro digital han aumentado un 13,9% (un 8,1%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el último año).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5" y="291641"/>
            <a:ext cx="7812087" cy="535531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acturación por Canales - 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2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</a:t>
            </a:r>
            <a:r>
              <a:rPr lang="es-ES_tradnl" sz="28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2010-2013</a:t>
            </a:r>
            <a:endParaRPr lang="es-ES_tradnl" sz="28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5" name="18 CuadroTexto"/>
          <p:cNvSpPr txBox="1"/>
          <p:nvPr/>
        </p:nvSpPr>
        <p:spPr>
          <a:xfrm>
            <a:off x="5868144" y="2852936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2013:  8,1%</a:t>
            </a:r>
            <a:endParaRPr lang="es-ES" sz="14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53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2092325" y="4513263"/>
            <a:ext cx="5072063" cy="1738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just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LOS LIBROS EN FORMATO DE BOLSILLO SUPONEN: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5,2%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 los títulos editados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8,8%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 los ejemplares editados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5,3%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 la facturación en Comercio Interior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El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10,1%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 los ejemplares vendidos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8312" y="1981533"/>
            <a:ext cx="8250237" cy="5854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just">
              <a:defRPr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LA FACTURACIÓN POR LIBROS DE BOLSILLO HA SIDO DE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117,28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MILLONES DE EUROS,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CON UNA DISMINUCIÓN DEL 17,5%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RESPECTO A LA OBTENIDA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EL EJERCICIO ANTERIOR.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313" y="1149350"/>
            <a:ext cx="8250237" cy="616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just">
              <a:defRPr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LA EDICIÓN EN FORMATO DE BOLSILLO EN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2013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HA SIDO DE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4.099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TÍTULOS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Y 21.756.497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EJEMPLARES.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8312" y="2979738"/>
            <a:ext cx="8261351" cy="3391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just">
              <a:defRPr/>
            </a:pP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SE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HAN VENDIDO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15.610.014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EJEMPLARES EN ESTE FORMATO, UN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19,9% MENOS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QUE EN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2012. 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8312" y="3860800"/>
            <a:ext cx="8264526" cy="339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just">
              <a:defRPr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EL PRECIO MEDIO OBTENIDO PARA LOS LIBROS EN ESTE FORMATO HA SIDO DE 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7,51€ 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8125" y="175857"/>
            <a:ext cx="3708400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L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ibros de </a:t>
            </a: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olsillo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0701"/>
              </p:ext>
            </p:extLst>
          </p:nvPr>
        </p:nvGraphicFramePr>
        <p:xfrm>
          <a:off x="222250" y="1196975"/>
          <a:ext cx="8640436" cy="47525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8395"/>
                <a:gridCol w="864096"/>
                <a:gridCol w="792088"/>
                <a:gridCol w="864096"/>
                <a:gridCol w="864096"/>
                <a:gridCol w="1152128"/>
                <a:gridCol w="1125537"/>
              </a:tblGrid>
              <a:tr h="678933">
                <a:tc>
                  <a:txBody>
                    <a:bodyPr/>
                    <a:lstStyle/>
                    <a:p>
                      <a:pPr algn="ctr" fontAlgn="b"/>
                      <a:endParaRPr lang="es-ES" sz="20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variación</a:t>
                      </a:r>
                    </a:p>
                  </a:txBody>
                  <a:tcPr marL="9525" marR="9525" marT="9525" marB="0" anchor="ctr"/>
                </a:tc>
              </a:tr>
              <a:tr h="67893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latin typeface="Calibri" panose="020F0502020204030204" pitchFamily="34" charset="0"/>
                        </a:rPr>
                        <a:t>Títulos editados</a:t>
                      </a:r>
                      <a:endParaRPr lang="es-E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-14,7</a:t>
                      </a:r>
                    </a:p>
                  </a:txBody>
                  <a:tcPr marL="9525" marR="9525" marT="9525" marB="0" anchor="ctr"/>
                </a:tc>
              </a:tr>
              <a:tr h="67893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latin typeface="Calibri" panose="020F0502020204030204" pitchFamily="34" charset="0"/>
                        </a:rPr>
                        <a:t>Ejemplares </a:t>
                      </a:r>
                      <a:r>
                        <a:rPr lang="es-ES" sz="2000" u="none" strike="noStrike" dirty="0" smtClean="0">
                          <a:latin typeface="Calibri" panose="020F0502020204030204" pitchFamily="34" charset="0"/>
                        </a:rPr>
                        <a:t>editados </a:t>
                      </a:r>
                      <a:r>
                        <a:rPr lang="es-ES" sz="1600" u="none" strike="noStrike" dirty="0" smtClean="0">
                          <a:latin typeface="Calibri" panose="020F0502020204030204" pitchFamily="34" charset="0"/>
                        </a:rPr>
                        <a:t>(miles)</a:t>
                      </a:r>
                      <a:endParaRPr lang="es-E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35.784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32.631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35.717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30.257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21.756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-28,1</a:t>
                      </a:r>
                    </a:p>
                  </a:txBody>
                  <a:tcPr marL="9525" marR="9525" marT="9525" marB="0" anchor="ctr"/>
                </a:tc>
              </a:tr>
              <a:tr h="67893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latin typeface="Calibri" panose="020F0502020204030204" pitchFamily="34" charset="0"/>
                        </a:rPr>
                        <a:t>Tirada media</a:t>
                      </a:r>
                      <a:endParaRPr lang="es-E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-15,7</a:t>
                      </a:r>
                    </a:p>
                  </a:txBody>
                  <a:tcPr marL="9525" marR="9525" marT="9525" marB="0" anchor="ctr"/>
                </a:tc>
              </a:tr>
              <a:tr h="67893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latin typeface="Calibri" panose="020F0502020204030204" pitchFamily="34" charset="0"/>
                        </a:rPr>
                        <a:t>Ejemplares vendidos </a:t>
                      </a:r>
                      <a:r>
                        <a:rPr lang="es-ES" sz="1600" u="none" strike="noStrike" dirty="0">
                          <a:latin typeface="Calibri" panose="020F0502020204030204" pitchFamily="34" charset="0"/>
                        </a:rPr>
                        <a:t>(miles)</a:t>
                      </a:r>
                      <a:endParaRPr lang="es-E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25.886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24.645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25.685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19.481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-19,9</a:t>
                      </a:r>
                    </a:p>
                  </a:txBody>
                  <a:tcPr marL="9525" marR="9525" marT="9525" marB="0" anchor="ctr"/>
                </a:tc>
              </a:tr>
              <a:tr h="67893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latin typeface="Calibri" panose="020F0502020204030204" pitchFamily="34" charset="0"/>
                        </a:rPr>
                        <a:t>Facturación </a:t>
                      </a:r>
                      <a:r>
                        <a:rPr lang="es-ES" sz="1600" u="none" strike="noStrike" dirty="0">
                          <a:latin typeface="Calibri" panose="020F0502020204030204" pitchFamily="34" charset="0"/>
                        </a:rPr>
                        <a:t>(millones de euros)</a:t>
                      </a:r>
                      <a:endParaRPr lang="es-E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176,66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185,13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-17,5</a:t>
                      </a:r>
                    </a:p>
                  </a:txBody>
                  <a:tcPr marL="9525" marR="9525" marT="9525" marB="0" anchor="ctr"/>
                </a:tc>
              </a:tr>
              <a:tr h="67893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latin typeface="Calibri" panose="020F0502020204030204" pitchFamily="34" charset="0"/>
                        </a:rPr>
                        <a:t>Precio medio</a:t>
                      </a:r>
                      <a:endParaRPr lang="es-E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8125" y="175857"/>
            <a:ext cx="3708400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L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ibros de </a:t>
            </a: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olsillo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3568" y="5427221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Se contemplan sólo aquella editoriales que han realizado alguna acción en el mundo digital (digitalización o transformación de formatos, comercialización de obras en formato digital, etc.) en el </a:t>
            </a:r>
            <a:r>
              <a:rPr lang="es-E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2013</a:t>
            </a:r>
          </a:p>
          <a:p>
            <a:pPr>
              <a:defRPr/>
            </a:pPr>
            <a:endParaRPr lang="es-ES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lang="es-E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* Formatos para el visionado en </a:t>
            </a:r>
            <a:r>
              <a:rPr lang="es-ES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streaming</a:t>
            </a:r>
            <a:r>
              <a:rPr lang="es-E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/online.</a:t>
            </a:r>
            <a:endParaRPr lang="es-ES" sz="1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7504" y="260648"/>
            <a:ext cx="3816424" cy="683264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dición </a:t>
            </a:r>
            <a:r>
              <a:rPr lang="es-ES_tradnl" sz="4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</a:t>
            </a: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igital</a:t>
            </a: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49225"/>
              </p:ext>
            </p:extLst>
          </p:nvPr>
        </p:nvGraphicFramePr>
        <p:xfrm>
          <a:off x="232399" y="956413"/>
          <a:ext cx="8660081" cy="195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49347"/>
                <a:gridCol w="794802"/>
                <a:gridCol w="794802"/>
                <a:gridCol w="823880"/>
                <a:gridCol w="1097250"/>
              </a:tblGrid>
              <a:tr h="175333">
                <a:tc>
                  <a:txBody>
                    <a:bodyPr/>
                    <a:lstStyle/>
                    <a:p>
                      <a:endParaRPr lang="es-E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Variación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36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Los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títulos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editados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en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formato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digital en 2012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han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sido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: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40.328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35.545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38.621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</a:tr>
              <a:tr h="236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Los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títulos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digitalizados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catálogo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s-E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81.169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183.893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9525" marR="9525" marT="9525" marB="0" anchor="ctr"/>
                </a:tc>
              </a:tr>
              <a:tr h="2367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Los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títulos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comercializados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en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formato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digital:         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52.005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54.714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122.280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123,5</a:t>
                      </a:r>
                    </a:p>
                  </a:txBody>
                  <a:tcPr marL="9525" marR="9525" marT="9525" marB="0" anchor="ctr"/>
                </a:tc>
              </a:tr>
              <a:tr h="338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facturación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venta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libros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en </a:t>
                      </a:r>
                      <a:r>
                        <a:rPr lang="en-US" sz="1400" kern="1200" dirty="0" err="1" smtClean="0">
                          <a:effectLst/>
                          <a:latin typeface="Calibri" panose="020F0502020204030204" pitchFamily="34" charset="0"/>
                        </a:rPr>
                        <a:t>formato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 digital (</a:t>
                      </a:r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miles de </a:t>
                      </a:r>
                      <a:r>
                        <a:rPr lang="en-US" sz="1200" kern="1200" dirty="0" err="1" smtClean="0">
                          <a:effectLst/>
                          <a:latin typeface="Calibri" panose="020F0502020204030204" pitchFamily="34" charset="0"/>
                        </a:rPr>
                        <a:t>euros</a:t>
                      </a:r>
                      <a:r>
                        <a:rPr lang="en-US" sz="1400" kern="1200" dirty="0" smtClean="0">
                          <a:effectLst/>
                          <a:latin typeface="Calibri" panose="020F0502020204030204" pitchFamily="34" charset="0"/>
                        </a:rPr>
                        <a:t>):         </a:t>
                      </a:r>
                      <a:endParaRPr lang="es-ES" sz="14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72.576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74.254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77802"/>
              </p:ext>
            </p:extLst>
          </p:nvPr>
        </p:nvGraphicFramePr>
        <p:xfrm>
          <a:off x="2662549" y="2996952"/>
          <a:ext cx="6229931" cy="235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9197"/>
                <a:gridCol w="794802"/>
                <a:gridCol w="794802"/>
                <a:gridCol w="823880"/>
                <a:gridCol w="1097250"/>
              </a:tblGrid>
              <a:tr h="253215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alibri" panose="020F0502020204030204" pitchFamily="34" charset="0"/>
                        </a:rPr>
                        <a:t>Formato de las obras digitales</a:t>
                      </a:r>
                      <a:endParaRPr lang="es-E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Variación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41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-24,2%</a:t>
                      </a:r>
                    </a:p>
                  </a:txBody>
                  <a:tcPr marL="9525" marR="9525" marT="9525" marB="0" anchor="ctr"/>
                </a:tc>
              </a:tr>
              <a:tr h="341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ePUB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/>
                </a:tc>
              </a:tr>
              <a:tr h="341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MobiPocket genérico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-40,0%</a:t>
                      </a:r>
                    </a:p>
                  </a:txBody>
                  <a:tcPr marL="9525" marR="9525" marT="9525" marB="0" anchor="ctr"/>
                </a:tc>
              </a:tr>
              <a:tr h="341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MobiPocket Kindle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-27,1%</a:t>
                      </a:r>
                    </a:p>
                  </a:txBody>
                  <a:tcPr marL="9525" marR="9525" marT="9525" marB="0" anchor="ctr"/>
                </a:tc>
              </a:tr>
              <a:tr h="341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Pizarra digital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-53,2%</a:t>
                      </a:r>
                    </a:p>
                  </a:txBody>
                  <a:tcPr marL="9525" marR="9525" marT="9525" marB="0" anchor="ctr"/>
                </a:tc>
              </a:tr>
              <a:tr h="341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(Html5, Flash,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…)*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804,8%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9435" y="1106975"/>
            <a:ext cx="3240930" cy="64697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s-E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Cifra de facturación por libros </a:t>
            </a:r>
            <a:endParaRPr lang="es-ES" b="0" dirty="0" smtClean="0">
              <a:solidFill>
                <a:schemeClr val="accent6"/>
              </a:solidFill>
              <a:latin typeface="Calibri" panose="020F0502020204030204" pitchFamily="34" charset="0"/>
              <a:cs typeface="+mn-cs"/>
            </a:endParaRPr>
          </a:p>
          <a:p>
            <a:pPr algn="ctr">
              <a:defRPr/>
            </a:pPr>
            <a:r>
              <a:rPr lang="es-ES" b="0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editados </a:t>
            </a:r>
            <a:r>
              <a:rPr lang="es-E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en formato digital:</a:t>
            </a:r>
            <a:endParaRPr lang="en-US" b="0" dirty="0">
              <a:solidFill>
                <a:schemeClr val="accent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60032" y="1106975"/>
            <a:ext cx="4027884" cy="64697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Canales de </a:t>
            </a:r>
            <a:r>
              <a:rPr lang="en-US" b="0" dirty="0" err="1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distribución</a:t>
            </a:r>
            <a:r>
              <a:rPr lang="en-U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 /</a:t>
            </a:r>
            <a:r>
              <a:rPr lang="en-US" b="0" dirty="0" err="1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venta</a:t>
            </a:r>
            <a:r>
              <a:rPr lang="en-U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b="0" dirty="0" err="1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por</a:t>
            </a:r>
            <a:r>
              <a:rPr lang="en-U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b="0" dirty="0" err="1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libros</a:t>
            </a:r>
            <a:r>
              <a:rPr lang="en-U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 </a:t>
            </a:r>
            <a:endParaRPr lang="en-US" b="0" dirty="0" smtClean="0">
              <a:solidFill>
                <a:schemeClr val="accent6"/>
              </a:solidFill>
              <a:latin typeface="Calibri" panose="020F0502020204030204" pitchFamily="34" charset="0"/>
              <a:cs typeface="+mn-cs"/>
            </a:endParaRPr>
          </a:p>
          <a:p>
            <a:pPr algn="ctr">
              <a:defRPr/>
            </a:pPr>
            <a:r>
              <a:rPr lang="en-US" b="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comercializados</a:t>
            </a:r>
            <a:r>
              <a:rPr lang="en-US" b="0" dirty="0" smtClean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en </a:t>
            </a:r>
            <a:r>
              <a:rPr lang="en-US" b="0" dirty="0" err="1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formato</a:t>
            </a:r>
            <a:r>
              <a:rPr lang="en-US" b="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 digital: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25476"/>
              </p:ext>
            </p:extLst>
          </p:nvPr>
        </p:nvGraphicFramePr>
        <p:xfrm>
          <a:off x="251520" y="1988840"/>
          <a:ext cx="4176464" cy="38678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57779"/>
                <a:gridCol w="505129"/>
                <a:gridCol w="450223"/>
                <a:gridCol w="558204"/>
                <a:gridCol w="505129"/>
              </a:tblGrid>
              <a:tr h="2417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u="none" strike="noStrike" dirty="0" smtClean="0">
                          <a:latin typeface="Calibri" panose="020F0502020204030204" pitchFamily="34" charset="0"/>
                        </a:rPr>
                        <a:t>FACTURACIÓN DIGITAL (x 1.000)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74.250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%</a:t>
                      </a:r>
                      <a:endParaRPr lang="es-ES_tradnl" sz="10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80.266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Total Literatura</a:t>
                      </a:r>
                      <a:endParaRPr lang="es-ES" sz="1050" b="1" i="0" u="none" strike="noStrike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16.805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latin typeface="Calibri" panose="020F0502020204030204" pitchFamily="34" charset="0"/>
                        </a:rPr>
                        <a:t>  Novela </a:t>
                      </a:r>
                      <a:endParaRPr lang="es-ES" sz="1000" b="0" i="1" u="none" strike="noStrike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15.281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latin typeface="Calibri" panose="020F0502020204030204" pitchFamily="34" charset="0"/>
                        </a:rPr>
                        <a:t>  Poesía, teatro</a:t>
                      </a:r>
                      <a:endParaRPr lang="es-ES" sz="1000" b="0" i="1" u="none" strike="noStrike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latin typeface="Calibri" panose="020F0502020204030204" pitchFamily="34" charset="0"/>
                        </a:rPr>
                        <a:t>  Otros literatura</a:t>
                      </a:r>
                      <a:endParaRPr lang="es-ES" sz="1000" b="0" i="1" u="none" strike="noStrike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1.415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latin typeface="Calibri" panose="020F0502020204030204" pitchFamily="34" charset="0"/>
                        </a:rPr>
                        <a:t>Literatura infantil y juvenil</a:t>
                      </a:r>
                      <a:endParaRPr lang="es-ES" sz="1050" b="1" i="0" u="none" strike="noStrike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2.651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3,6%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Texto no universitario</a:t>
                      </a:r>
                      <a:endParaRPr lang="es-ES" sz="1050" b="1" i="0" u="none" strike="noStrike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21.718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23.427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latin typeface="Calibri" panose="020F0502020204030204" pitchFamily="34" charset="0"/>
                        </a:rPr>
                        <a:t>Científico técnico y universitario</a:t>
                      </a:r>
                      <a:endParaRPr lang="es-ES" sz="1050" b="1" i="0" u="none" strike="noStrike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3.623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Total Ciencias Sociales y humanas</a:t>
                      </a:r>
                      <a:endParaRPr lang="es-ES" sz="1050" b="1" i="0" u="none" strike="noStrike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20.385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23.147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Ciencias Sociales y humanas</a:t>
                      </a:r>
                      <a:endParaRPr lang="es-ES" sz="1050" b="0" i="0" u="none" strike="noStrike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2.172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Derecho y ciencias económicas</a:t>
                      </a:r>
                      <a:endParaRPr lang="es-ES" sz="1050" b="0" i="0" u="none" strike="noStrike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16.508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20.347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Religión </a:t>
                      </a:r>
                      <a:endParaRPr lang="es-ES" sz="1050" b="0" i="0" u="none" strike="noStrike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1.705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latin typeface="Calibri" panose="020F0502020204030204" pitchFamily="34" charset="0"/>
                        </a:rPr>
                        <a:t>Libros prácticos</a:t>
                      </a:r>
                      <a:endParaRPr lang="es-ES" sz="1050" b="1" i="0" u="none" strike="noStrike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1.804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>
                          <a:latin typeface="Calibri" panose="020F0502020204030204" pitchFamily="34" charset="0"/>
                        </a:rPr>
                        <a:t>Divulgación general</a:t>
                      </a:r>
                      <a:endParaRPr lang="es-ES" sz="1050" b="1" i="0" u="none" strike="noStrike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1.145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Otros</a:t>
                      </a:r>
                      <a:endParaRPr lang="es-ES" sz="1050" b="1" i="0" u="none" strike="noStrike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6.117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1957"/>
              </p:ext>
            </p:extLst>
          </p:nvPr>
        </p:nvGraphicFramePr>
        <p:xfrm>
          <a:off x="4716016" y="1988840"/>
          <a:ext cx="4308561" cy="34803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0574"/>
                <a:gridCol w="438150"/>
                <a:gridCol w="390525"/>
                <a:gridCol w="446087"/>
                <a:gridCol w="403225"/>
              </a:tblGrid>
              <a:tr h="278839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 smtClean="0">
                          <a:latin typeface="Calibri" panose="020F0502020204030204" pitchFamily="34" charset="0"/>
                        </a:rPr>
                        <a:t>FACTURACIÓN DIGITAL (x 1.000)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s-ES_tradn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_tradn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78839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74.250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%</a:t>
                      </a:r>
                      <a:endParaRPr lang="es-ES_tradnl" sz="10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80.266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S_tradn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88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Venta directa desde la web de la editorial</a:t>
                      </a:r>
                      <a:endParaRPr lang="es-ES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11.128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16.473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/>
                </a:tc>
              </a:tr>
              <a:tr h="2788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latin typeface="Calibri" panose="020F0502020204030204" pitchFamily="34" charset="0"/>
                        </a:rPr>
                        <a:t> </a:t>
                      </a:r>
                      <a:endParaRPr lang="es-ES" sz="10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131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Venta a través de plataformas específicas de distribución digital (e-distribuidores)</a:t>
                      </a:r>
                      <a:endParaRPr lang="es-ES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52.485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70,7%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59.794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9525" marR="9525" marT="9525" marB="0" anchor="ctr"/>
                </a:tc>
              </a:tr>
              <a:tr h="2788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atin typeface="Calibri" panose="020F0502020204030204" pitchFamily="34" charset="0"/>
                        </a:rPr>
                        <a:t>Plataforma comercial genérica</a:t>
                      </a:r>
                      <a:endParaRPr lang="es-ES" sz="1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33.490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45,1%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28.493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9525" marR="9525" marT="9525" marB="0" anchor="ctr"/>
                </a:tc>
              </a:tr>
              <a:tr h="2788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atin typeface="Calibri" panose="020F0502020204030204" pitchFamily="34" charset="0"/>
                        </a:rPr>
                        <a:t>Plataforma creada por la propia editorial</a:t>
                      </a:r>
                      <a:endParaRPr lang="es-ES" sz="1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 dirty="0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1.267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/>
                </a:tc>
              </a:tr>
              <a:tr h="2788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atin typeface="Calibri" panose="020F0502020204030204" pitchFamily="34" charset="0"/>
                        </a:rPr>
                        <a:t>Plataforma conjunta con otras editoriales</a:t>
                      </a:r>
                      <a:endParaRPr lang="es-ES" sz="1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 dirty="0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4.188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/>
                </a:tc>
              </a:tr>
              <a:tr h="2788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atin typeface="Calibri" panose="020F0502020204030204" pitchFamily="34" charset="0"/>
                        </a:rPr>
                        <a:t>Otras plataformas</a:t>
                      </a:r>
                      <a:endParaRPr lang="es-ES" sz="1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1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13.540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18,2%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23.270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/>
                </a:tc>
              </a:tr>
              <a:tr h="2788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latin typeface="Calibri" panose="020F0502020204030204" pitchFamily="34" charset="0"/>
                        </a:rPr>
                        <a:t> </a:t>
                      </a:r>
                      <a:endParaRPr lang="es-ES" sz="105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0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78839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latin typeface="Calibri" panose="020F0502020204030204" pitchFamily="34" charset="0"/>
                        </a:rPr>
                        <a:t>Venta por medio de librerías</a:t>
                      </a:r>
                      <a:endParaRPr lang="es-ES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3.919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5,3%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</a:tr>
              <a:tr h="278839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kern="1200" dirty="0">
                          <a:latin typeface="Calibri" panose="020F0502020204030204" pitchFamily="34" charset="0"/>
                        </a:rPr>
                        <a:t>Otros canales</a:t>
                      </a:r>
                      <a:endParaRPr lang="es-ES" sz="105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6.719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Gill Sans MT" panose="020B0502020104020203" pitchFamily="34" charset="0"/>
                        </a:rPr>
                        <a:t>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3.068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7504" y="260648"/>
            <a:ext cx="3816424" cy="683264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dición </a:t>
            </a:r>
            <a:r>
              <a:rPr lang="es-ES_tradnl" sz="48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</a:t>
            </a: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igital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63776"/>
              </p:ext>
            </p:extLst>
          </p:nvPr>
        </p:nvGraphicFramePr>
        <p:xfrm>
          <a:off x="539552" y="822660"/>
          <a:ext cx="7882335" cy="27477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7068"/>
                <a:gridCol w="865089"/>
                <a:gridCol w="865089"/>
                <a:gridCol w="865089"/>
              </a:tblGrid>
              <a:tr h="532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Millones</a:t>
                      </a:r>
                      <a:r>
                        <a:rPr lang="es-ES" sz="14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de euros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Calibri" panose="020F0502020204030204" pitchFamily="34" charset="0"/>
                        </a:rPr>
                        <a:t>2011</a:t>
                      </a:r>
                      <a:endParaRPr lang="es-ES" sz="20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latin typeface="Calibri" panose="020F0502020204030204" pitchFamily="34" charset="0"/>
                        </a:rPr>
                        <a:t>2012</a:t>
                      </a:r>
                      <a:endParaRPr lang="es-ES" sz="20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latin typeface="Calibri" panose="020F0502020204030204" pitchFamily="34" charset="0"/>
                        </a:rPr>
                        <a:t>2013</a:t>
                      </a:r>
                      <a:endParaRPr lang="es-ES" sz="2000" b="1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Pagos por derechos de autor</a:t>
                      </a:r>
                    </a:p>
                  </a:txBody>
                  <a:tcPr marL="7200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193,1</a:t>
                      </a:r>
                      <a:endParaRPr lang="es-E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179,9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164,6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6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Pagos en concepto de derechos de autor</a:t>
                      </a:r>
                    </a:p>
                  </a:txBody>
                  <a:tcPr marL="21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183,8</a:t>
                      </a:r>
                      <a:endParaRPr lang="es-E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170,7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158,7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Pagos por compra de otros derechos</a:t>
                      </a:r>
                    </a:p>
                  </a:txBody>
                  <a:tcPr marL="21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</a:t>
                      </a:r>
                      <a:endParaRPr lang="es-E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Pagos por derechos de traductor</a:t>
                      </a:r>
                    </a:p>
                  </a:txBody>
                  <a:tcPr marL="21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</a:t>
                      </a:r>
                      <a:endParaRPr lang="es-E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Ingreso por venta de derechos</a:t>
                      </a:r>
                    </a:p>
                  </a:txBody>
                  <a:tcPr marL="7200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76,5</a:t>
                      </a:r>
                      <a:endParaRPr lang="es-ES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71,4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35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Ingresos percibidos por venta de derechos de autor gestionados por la editorial</a:t>
                      </a:r>
                    </a:p>
                  </a:txBody>
                  <a:tcPr marL="21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51,6</a:t>
                      </a:r>
                      <a:endParaRPr lang="es-E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44,5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1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Ingresos percibidos por venta de derechos propios</a:t>
                      </a:r>
                    </a:p>
                  </a:txBody>
                  <a:tcPr marL="21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24,9</a:t>
                      </a:r>
                      <a:endParaRPr lang="es-E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800" b="0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3036" y="188640"/>
            <a:ext cx="3995737" cy="634020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erechos de </a:t>
            </a:r>
            <a:r>
              <a:rPr lang="es-ES_tradnl" sz="44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</a:t>
            </a: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utor</a:t>
            </a:r>
          </a:p>
        </p:txBody>
      </p:sp>
      <p:sp>
        <p:nvSpPr>
          <p:cNvPr id="10" name="9 Redondear rectángulo de esquina del mismo lado"/>
          <p:cNvSpPr/>
          <p:nvPr/>
        </p:nvSpPr>
        <p:spPr>
          <a:xfrm rot="16200000">
            <a:off x="3685220" y="570669"/>
            <a:ext cx="2024385" cy="889317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lIns="72000" tIns="432000" rIns="72000" bIns="432000" anchor="ctr"/>
          <a:lstStyle/>
          <a:p>
            <a:pPr algn="just"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Durante el año 2013 las editoriales agremiadas han pagado un total de 158,7 millones de euros en concepto de pagos por derechos de autor, 4 millones en pagos por derechos de traductor y 2 millones por la compra de otro tipo de derechos. La suma de estas tres cifras alcanza los 164,6 millones de euros en total en pagos por derechos de autor.</a:t>
            </a:r>
          </a:p>
          <a:p>
            <a:pPr algn="just">
              <a:spcBef>
                <a:spcPts val="1200"/>
              </a:spcBef>
              <a:defRPr/>
            </a:pP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Los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ingresos percibidos por la venta de derechos de autor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España se reducen respecto del año anterior y suman 34,9 millones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euros (20,4 </a:t>
            </a:r>
            <a:r>
              <a: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millones </a:t>
            </a:r>
            <a:r>
              <a:rPr lang="es-ES_tradnl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percibidos por la venta de derechos gestionados por la editorial y 14,5 por la venta de derechos propios).</a:t>
            </a:r>
            <a:endParaRPr lang="es-ES_tradnl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1026"/>
          <p:cNvSpPr txBox="1">
            <a:spLocks noChangeArrowheads="1"/>
          </p:cNvSpPr>
          <p:nvPr/>
        </p:nvSpPr>
        <p:spPr bwMode="auto">
          <a:xfrm>
            <a:off x="323528" y="1340768"/>
            <a:ext cx="8365628" cy="37850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En el año 2013, las empresas editoriales asociadas a la Federación de Gremios de Editores de España han editado un total de 76.434 títulos, lo que supone un 3,5% menos que el año precedente. Se han publicado 246,35 millones de ejemplares, una disminución del 12,1% respecto del 2012. La tirada media resultante en 2013 ha sido de 3.223 ejemplares por título, 317 ejemplares menos que el año anterior.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Por la venta de libros en el mercado interior se ha facturado un total de 2.181,97 millones de euros, un 11,7% menos que en el ejercicio anterior que fue de 2.471,49 millones de euros.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Se han vendido un total de 153,83 millones de ejemplares, un 9,6% menos que en 2012. El precio medio de los libros para 2013 ha sido 14,18€, 34 céntimos menos que el año anterior (14,52€).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Entre 2013 y 2012 las ventas descienden en prácticamente todas las materias, en mayor medida en científico técnico y universitario, literatura y en ciencias sociales y humanidades.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273752"/>
            <a:ext cx="3635375" cy="54662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Datos de Síntesis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395536" y="980728"/>
            <a:ext cx="8356104" cy="52746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La facturación en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función de los canales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mantiene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a las librerías como el principal canal de venta de libros,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representando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el 36,7% del total de la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facturación total.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Pese a ello, las ventas en librerías han descendido un 13,5% respecto de 2012. El siguiente canal con un mayor volumen de ventas son las cadenas de librerías, con el 16,4% de las ventas, que al igual que las librerías también han reducido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su facturación en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un 15,7%.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El cuanto al resto de canales: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Venta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telefónica desciende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en un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27,8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%.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Quioscos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baja un 20,7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%.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Correo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continúa en descenso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y disminuye en un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18,2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%.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Clubs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del libro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desciende un 15,5%.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Hipermercados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descienden un 15,0% respecto de 2012.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El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canal Internet reduce su facturación en un 14,3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%.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Venta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a crédito baja un 4,9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%.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Tras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el gran descenso del año anterior, las ventas a Bibliotecas disminuyen un 3,0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%.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• Empresas 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e instituciones y suscripciones se mantienen respecto del año anterior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4" y="273752"/>
            <a:ext cx="3635375" cy="54662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Datos de Síntesis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179388" y="1169988"/>
            <a:ext cx="8788400" cy="336771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La cifra de ventas en formato de libros de bolsillo en 2013 asciende a 117,28 millones de euros, un 17,8% menos que en el ejercicio anterior.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Se han vendido 15,61 millones de ejemplares en formato bolsillo, un descenso del 19,9% respecto a 2012.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El precio medio de los libros de bolsillo resultante es de 7,51€.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Los pagos por derechos de autor descienden a 164,6 millones de euros y por la venta de derechos han ingresado 34,9 millones de euros.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En cuanto a la venta de libros en formato digital, en el año 2013 se han facturado 80,26 millones de euros, lo que supone un incremento respecto del 2012 del 8,1%.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4" y="273752"/>
            <a:ext cx="3635375" cy="54662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36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Datos de Síntesis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728671"/>
              </p:ext>
            </p:extLst>
          </p:nvPr>
        </p:nvGraphicFramePr>
        <p:xfrm>
          <a:off x="1187624" y="803535"/>
          <a:ext cx="63976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396" y="91894"/>
            <a:ext cx="8172450" cy="58477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Principales Magnitudes </a:t>
            </a:r>
            <a:r>
              <a:rPr lang="es-ES_tradnl" sz="32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32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5" name="14 Redondear rectángulo de esquina del mismo lado"/>
          <p:cNvSpPr/>
          <p:nvPr/>
        </p:nvSpPr>
        <p:spPr>
          <a:xfrm rot="5400000">
            <a:off x="4428112" y="1979849"/>
            <a:ext cx="321083" cy="8590409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36000" tIns="432000" rIns="36000" bIns="432000" anchor="ctr"/>
          <a:lstStyle/>
          <a:p>
            <a:pPr>
              <a:lnSpc>
                <a:spcPct val="110000"/>
              </a:lnSpc>
              <a:defRPr/>
            </a:pPr>
            <a:r>
              <a:rPr lang="es-ES" sz="105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NOTA: Se presenta la información en quinquenios porque se considera un período adecuado estadísticamente para medir la evolución de los indicadores.</a:t>
            </a:r>
            <a:endParaRPr lang="es-ES_tradnl" sz="1050" b="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28184" y="2348880"/>
            <a:ext cx="1296144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 6,8%</a:t>
            </a:r>
            <a:endParaRPr lang="es-ES" sz="1400" b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775964"/>
              </p:ext>
            </p:extLst>
          </p:nvPr>
        </p:nvGraphicFramePr>
        <p:xfrm>
          <a:off x="395536" y="3803847"/>
          <a:ext cx="4090031" cy="212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20610"/>
              </p:ext>
            </p:extLst>
          </p:nvPr>
        </p:nvGraphicFramePr>
        <p:xfrm>
          <a:off x="4676107" y="3803847"/>
          <a:ext cx="4090031" cy="212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11 CuadroTexto"/>
          <p:cNvSpPr txBox="1"/>
          <p:nvPr/>
        </p:nvSpPr>
        <p:spPr>
          <a:xfrm>
            <a:off x="3292509" y="5373216"/>
            <a:ext cx="1296144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 -3,5%</a:t>
            </a:r>
            <a:endParaRPr lang="es-ES" sz="1400" b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" name="11 CuadroTexto"/>
          <p:cNvSpPr txBox="1"/>
          <p:nvPr/>
        </p:nvSpPr>
        <p:spPr>
          <a:xfrm>
            <a:off x="7524328" y="5373216"/>
            <a:ext cx="135953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 -12,1%</a:t>
            </a:r>
            <a:endParaRPr lang="es-ES" sz="1400" b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908197"/>
              </p:ext>
            </p:extLst>
          </p:nvPr>
        </p:nvGraphicFramePr>
        <p:xfrm>
          <a:off x="251520" y="1412776"/>
          <a:ext cx="43740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030992"/>
              </p:ext>
            </p:extLst>
          </p:nvPr>
        </p:nvGraphicFramePr>
        <p:xfrm>
          <a:off x="4610236" y="1412776"/>
          <a:ext cx="43740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1 CuadroTexto"/>
          <p:cNvSpPr txBox="1"/>
          <p:nvPr/>
        </p:nvSpPr>
        <p:spPr>
          <a:xfrm>
            <a:off x="3275856" y="3284984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 -11,7%</a:t>
            </a:r>
            <a:endParaRPr lang="es-ES" sz="1400" b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7484305" y="3284984"/>
            <a:ext cx="144016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1400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 </a:t>
            </a:r>
            <a:r>
              <a:rPr lang="es-ES" sz="1400" b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  <a:sym typeface="Symbol"/>
              </a:rPr>
              <a:t>2013:  -9,6%</a:t>
            </a:r>
            <a:endParaRPr lang="es-ES" sz="1400" b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9796" y="4797152"/>
            <a:ext cx="8532440" cy="1175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 facturación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ha descendido un 11,7% en el último año (un 29,8% menos en los últimos cinco años).</a:t>
            </a:r>
          </a:p>
          <a:p>
            <a:pPr>
              <a:lnSpc>
                <a:spcPct val="110000"/>
              </a:lnSpc>
              <a:defRPr/>
            </a:pP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número de ejemplares vendidos </a:t>
            </a: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 reduce en un 9,6% respecto del año anterior (un 34,9% en los últimos cinco años).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7396" y="91894"/>
            <a:ext cx="8172450" cy="58477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volución Principales Magnitudes </a:t>
            </a:r>
            <a:r>
              <a:rPr lang="es-ES_tradnl" sz="32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2009-2013</a:t>
            </a:r>
            <a:endParaRPr lang="es-ES_tradnl" sz="32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7369" y="188640"/>
            <a:ext cx="4586287" cy="58477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roducción Editorial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75856" y="904974"/>
            <a:ext cx="2895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_tradnl" sz="28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Tirada Media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57636"/>
              </p:ext>
            </p:extLst>
          </p:nvPr>
        </p:nvGraphicFramePr>
        <p:xfrm>
          <a:off x="1202184" y="1343124"/>
          <a:ext cx="7323666" cy="307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588619" y="4797152"/>
            <a:ext cx="8154652" cy="1175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el año 2013 la tirada media por título ha sido de 3.223 ejemplares, lo que suponen 317 ejemplares menos por título que el año anterior.</a:t>
            </a:r>
          </a:p>
          <a:p>
            <a:pPr>
              <a:lnSpc>
                <a:spcPct val="110000"/>
              </a:lnSpc>
              <a:defRPr/>
            </a:pP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los últimos cinco años la tirada media se ha reducido en 1.100 ejemplares por título.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8097"/>
              </p:ext>
            </p:extLst>
          </p:nvPr>
        </p:nvGraphicFramePr>
        <p:xfrm>
          <a:off x="96838" y="736600"/>
          <a:ext cx="8941950" cy="550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834"/>
                <a:gridCol w="792232"/>
                <a:gridCol w="1296812"/>
                <a:gridCol w="1008518"/>
                <a:gridCol w="1008518"/>
                <a:gridCol w="1008518"/>
                <a:gridCol w="1008518"/>
              </a:tblGrid>
              <a:tr h="283348">
                <a:tc rowSpan="2"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interanual 2013/2012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38698">
                <a:tc vMerge="1"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TÍTULOS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EJEMPLARES </a:t>
                      </a:r>
                      <a:r>
                        <a:rPr lang="es-ES_tradnl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(x1.000)</a:t>
                      </a:r>
                      <a:endParaRPr lang="es-ES_tradnl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Tirada media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TÍTULOS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EJEMPLARES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Tirada media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76.434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246.345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3.223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-3,5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-9,0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Literatura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49.802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Novela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9.773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43.838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-7,0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Poesía, teatro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Otros literatura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-2,6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Infantil y juvenil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58.074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-8,7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Texto no universitario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52.031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infantil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14.935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-3,9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primaria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17.973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-17,7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E.S.O.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7.816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-41,9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-27,1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Bachillerato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-7,3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F.P.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Libros y materiales complementarios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-18,9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Científico  técnico y universitario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 Ciencias Sociales y Humanidades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25.338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-6,3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Ciencias sociales y Humanidades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12.221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-14,1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Derecho y ciencias económicas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2.595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-12,8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Religión</a:t>
                      </a: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10.521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Libros prácticos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17.329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-4,9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Divulgación general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-8,0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Diccionarios y enciclopedias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Cómics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  <a:tr h="216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3.581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8463" y="809625"/>
            <a:ext cx="23034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_tradnl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Por Materias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504" y="116632"/>
            <a:ext cx="4586287" cy="584775"/>
          </a:xfrm>
          <a:prstGeom prst="rect">
            <a:avLst/>
          </a:prstGeom>
          <a:noFill/>
          <a:ln/>
        </p:spPr>
        <p:txBody>
          <a:bodyPr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roducción Editorial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19054"/>
              </p:ext>
            </p:extLst>
          </p:nvPr>
        </p:nvGraphicFramePr>
        <p:xfrm>
          <a:off x="179388" y="804863"/>
          <a:ext cx="8784973" cy="5504110"/>
        </p:xfrm>
        <a:graphic>
          <a:graphicData uri="http://schemas.openxmlformats.org/drawingml/2006/table">
            <a:tbl>
              <a:tblPr/>
              <a:tblGrid>
                <a:gridCol w="3282913"/>
                <a:gridCol w="1375515"/>
                <a:gridCol w="1375515"/>
                <a:gridCol w="1375515"/>
                <a:gridCol w="1375515"/>
              </a:tblGrid>
              <a:tr h="391601"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83.258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79.175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76.434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Literatura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13.071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Novela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12.642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11.006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9.773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Poesía, teatro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Otros literatura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Infantil y juvenil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12.299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Texto no universitario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18.249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15.529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infantil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primaria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E.S.O.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Bachillerato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F.P.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Libros y materiales complementarios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2.709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Científico  técnico y universitario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 Ciencias Sociales y Humanidades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12.417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Ciencias sociales y Humanidades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8.787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Derecho y ciencias económicas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Religión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Libros prácticos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Divulgación general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Diccionarios y enciclopedias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Cómics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1.974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2963" y="784225"/>
            <a:ext cx="1857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_tradnl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Por Materias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7504" y="116632"/>
            <a:ext cx="6408712" cy="584775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roducción </a:t>
            </a:r>
            <a:r>
              <a:rPr lang="es-ES_tradnl" sz="32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Editorial - Títulos</a:t>
            </a:r>
            <a:endParaRPr lang="es-ES_tradnl" sz="32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23937"/>
              </p:ext>
            </p:extLst>
          </p:nvPr>
        </p:nvGraphicFramePr>
        <p:xfrm>
          <a:off x="179388" y="752463"/>
          <a:ext cx="8784974" cy="5412840"/>
        </p:xfrm>
        <a:graphic>
          <a:graphicData uri="http://schemas.openxmlformats.org/drawingml/2006/table">
            <a:tbl>
              <a:tblPr/>
              <a:tblGrid>
                <a:gridCol w="3282914"/>
                <a:gridCol w="1343703"/>
                <a:gridCol w="1425142"/>
                <a:gridCol w="1343703"/>
                <a:gridCol w="1389512"/>
              </a:tblGrid>
              <a:tr h="225535"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286.462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280.251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246.345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3D4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Literatura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62.522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59.276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49.802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Novela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56.387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53.087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43.838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Poesía, teatro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1.819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Otros literatura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Infantil y juvenil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53.076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59.568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58.074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Texto no universitario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71.534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72.175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52.031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infantil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13.939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17.713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14.935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Educación primaria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25.357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26.103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17.973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E.S.O.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19.617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13.455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Bachillerato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F.P.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Libros y materiales complementarios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12.114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Científico  técnico y universitario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9.689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 Ciencias Sociales y Humanidades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29.677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25.606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25.338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Ciencias sociales y Humanidades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13.098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12.221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Derecho y ciencias económicas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Religión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9.435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10.521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Libros prácticos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18.178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19.039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17.329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Divulgación general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21.340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Diccionarios y enciclopedias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Cómics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11.384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</a:tr>
              <a:tr h="22553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_tradnl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619000"/>
            <a:ext cx="2895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_tradnl" sz="2400" b="0" cap="small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Por Materias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4" y="34225"/>
            <a:ext cx="6408712" cy="584775"/>
          </a:xfrm>
          <a:prstGeom prst="rect">
            <a:avLst/>
          </a:prstGeom>
          <a:noFill/>
          <a:ln/>
        </p:spPr>
        <p:txBody>
          <a:bodyPr wrap="square" lIns="0" r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40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</a:t>
            </a:r>
            <a:r>
              <a:rPr lang="es-ES_tradnl" sz="3200" b="0" kern="0" cap="sm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roducción </a:t>
            </a:r>
            <a:r>
              <a:rPr lang="es-ES_tradnl" sz="3200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Editorial – Ejemplares </a:t>
            </a:r>
            <a:r>
              <a:rPr lang="es-ES_tradnl" b="0" kern="0" cap="sm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(x1.000)</a:t>
            </a:r>
            <a:endParaRPr lang="es-ES_tradnl" sz="3200" b="0" kern="0" cap="sm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22203</TotalTime>
  <Words>4777</Words>
  <Application>Microsoft Office PowerPoint</Application>
  <PresentationFormat>Affichage à l'écran (4:3)</PresentationFormat>
  <Paragraphs>1863</Paragraphs>
  <Slides>40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  <vt:variant>
        <vt:lpstr>Diaporamas personnalisés</vt:lpstr>
      </vt:variant>
      <vt:variant>
        <vt:i4>10</vt:i4>
      </vt:variant>
    </vt:vector>
  </HeadingPairs>
  <TitlesOfParts>
    <vt:vector size="51" baseType="lpstr">
      <vt:lpstr>Diseño predeterminado</vt:lpstr>
      <vt:lpstr>Présentation PowerPoint</vt:lpstr>
      <vt:lpstr>Ficha técnica de la investigación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Perfil de la Compañia</vt:lpstr>
      <vt:lpstr>Oreientación y Cadena de Valor</vt:lpstr>
      <vt:lpstr>Descripción de productos</vt:lpstr>
      <vt:lpstr>Investigación de Mercados</vt:lpstr>
      <vt:lpstr>GainSmarts</vt:lpstr>
      <vt:lpstr>ProfitSmarts</vt:lpstr>
      <vt:lpstr>ServiceSmarts</vt:lpstr>
      <vt:lpstr>Productos MarketSmarts</vt:lpstr>
      <vt:lpstr>MarketXpert</vt:lpstr>
      <vt:lpstr>Introducción</vt:lpstr>
    </vt:vector>
  </TitlesOfParts>
  <Company>Conecta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Comercio Interior 2011</dc:title>
  <dc:creator>Roi Agulla</dc:creator>
  <cp:keywords>comercio interior libro 2011 fgee edicion produccion editorial editoriales titulos facturacion</cp:keywords>
  <cp:lastModifiedBy>Hervé</cp:lastModifiedBy>
  <cp:revision>1120</cp:revision>
  <cp:lastPrinted>2014-07-02T08:15:17Z</cp:lastPrinted>
  <dcterms:created xsi:type="dcterms:W3CDTF">2001-03-26T09:55:24Z</dcterms:created>
  <dcterms:modified xsi:type="dcterms:W3CDTF">2014-09-02T10:05:26Z</dcterms:modified>
</cp:coreProperties>
</file>